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4630400" cy="8229600"/>
  <p:notesSz cx="8229600" cy="14630400"/>
  <p:embeddedFontLst>
    <p:embeddedFont>
      <p:font typeface="Bitter Medium" panose="020B0604020202020204" charset="0"/>
      <p:regular r:id="rId55"/>
    </p:embeddedFont>
    <p:embeddedFont>
      <p:font typeface="Consolas" panose="020B0609020204030204" pitchFamily="49" charset="0"/>
      <p:regular r:id="rId56"/>
      <p:bold r:id="rId57"/>
      <p:italic r:id="rId58"/>
      <p:boldItalic r:id="rId59"/>
    </p:embeddedFont>
    <p:embeddedFont>
      <p:font typeface="Open Sans" panose="020B0606030504020204" pitchFamily="34" charset="0"/>
      <p:regular r:id="rId60"/>
      <p:bold r:id="rId61"/>
      <p:italic r:id="rId62"/>
      <p:bold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60" y="2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31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hyperlink" Target="https://iita2025.kerryback.com/claude-dcf-example.xls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hyperlink" Target="https://www.youtube.com/watch?v=nSqCy-7Qabk"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hyperlink" Target="https://docs.claude.com/en/release-notes/system-prompts#august-5-2025"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hyperlink" Target="https://chat.derivative-securities.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9.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hyperlink" Target="https://data-portal.rice-business.or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40.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3.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5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51.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5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53.xml"/><Relationship Id="rId4" Type="http://schemas.openxmlformats.org/officeDocument/2006/relationships/hyperlink" Target="https://genai4finance.kerryback.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57456"/>
            <a:ext cx="7095292" cy="620078"/>
          </a:xfrm>
          <a:prstGeom prst="rect">
            <a:avLst/>
          </a:prstGeom>
          <a:noFill/>
          <a:ln/>
        </p:spPr>
        <p:txBody>
          <a:bodyPr wrap="none" lIns="0" tIns="0" rIns="0" bIns="0" rtlCol="0" anchor="t"/>
          <a:lstStyle/>
          <a:p>
            <a:pPr marL="0" indent="0" algn="l">
              <a:lnSpc>
                <a:spcPts val="4850"/>
              </a:lnSpc>
              <a:buNone/>
            </a:pPr>
            <a:r>
              <a:rPr lang="en-US" sz="4000" dirty="0">
                <a:solidFill>
                  <a:srgbClr val="2C3F42"/>
                </a:solidFill>
                <a:latin typeface="Bitter Medium" pitchFamily="34" charset="0"/>
                <a:ea typeface="Bitter Medium" pitchFamily="34" charset="-122"/>
                <a:cs typeface="Bitter Medium" pitchFamily="34" charset="-120"/>
              </a:rPr>
              <a:t>Incorporating AI into Teaching</a:t>
            </a:r>
            <a:endParaRPr lang="en-US" sz="4000" dirty="0"/>
          </a:p>
        </p:txBody>
      </p:sp>
      <p:sp>
        <p:nvSpPr>
          <p:cNvPr id="4" name="Text 1"/>
          <p:cNvSpPr/>
          <p:nvPr/>
        </p:nvSpPr>
        <p:spPr>
          <a:xfrm>
            <a:off x="6280190" y="4375190"/>
            <a:ext cx="7556421" cy="396954"/>
          </a:xfrm>
          <a:prstGeom prst="rect">
            <a:avLst/>
          </a:prstGeom>
          <a:noFill/>
          <a:ln/>
        </p:spPr>
        <p:txBody>
          <a:bodyPr wrap="none" lIns="0" tIns="0" rIns="0" bIns="0" rtlCol="0" anchor="t"/>
          <a:lstStyle/>
          <a:p>
            <a:pPr marL="0" indent="0" algn="l">
              <a:lnSpc>
                <a:spcPts val="3100"/>
              </a:lnSpc>
              <a:buNone/>
            </a:pPr>
            <a:r>
              <a:rPr lang="en-US" sz="2400" dirty="0">
                <a:solidFill>
                  <a:srgbClr val="2B2E3C"/>
                </a:solidFill>
                <a:latin typeface="Open Sans" pitchFamily="34" charset="0"/>
                <a:ea typeface="Open Sans" pitchFamily="34" charset="-122"/>
                <a:cs typeface="Open Sans" pitchFamily="34" charset="-120"/>
              </a:rPr>
              <a:t>Kerry Back, Rice University, FMA 2025</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70090"/>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Teaching Methods</a:t>
            </a:r>
            <a:endParaRPr lang="en-US" sz="3900" dirty="0"/>
          </a:p>
        </p:txBody>
      </p:sp>
      <p:pic>
        <p:nvPicPr>
          <p:cNvPr id="3" name="Image 0" descr="preencoded.png"/>
          <p:cNvPicPr>
            <a:picLocks noChangeAspect="1"/>
          </p:cNvPicPr>
          <p:nvPr/>
        </p:nvPicPr>
        <p:blipFill>
          <a:blip r:embed="rId3"/>
          <a:stretch>
            <a:fillRect/>
          </a:stretch>
        </p:blipFill>
        <p:spPr>
          <a:xfrm>
            <a:off x="793790" y="2687003"/>
            <a:ext cx="496133" cy="496133"/>
          </a:xfrm>
          <a:prstGeom prst="rect">
            <a:avLst/>
          </a:prstGeom>
        </p:spPr>
      </p:pic>
      <p:sp>
        <p:nvSpPr>
          <p:cNvPr id="4" name="Text 1"/>
          <p:cNvSpPr/>
          <p:nvPr/>
        </p:nvSpPr>
        <p:spPr>
          <a:xfrm>
            <a:off x="1537930" y="280475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Case Study</a:t>
            </a:r>
            <a:endParaRPr lang="en-US" sz="1950" dirty="0"/>
          </a:p>
        </p:txBody>
      </p:sp>
      <p:sp>
        <p:nvSpPr>
          <p:cNvPr id="5" name="Text 2"/>
          <p:cNvSpPr/>
          <p:nvPr/>
        </p:nvSpPr>
        <p:spPr>
          <a:xfrm>
            <a:off x="1537930" y="3233976"/>
            <a:ext cx="5653207"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"Blazing New Trails: Responsible Generative AI and the Creative Adoption of a Large Language Model at Deloitte Canada" (HBS, 2024)</a:t>
            </a:r>
            <a:endParaRPr lang="en-US" sz="1950" dirty="0"/>
          </a:p>
        </p:txBody>
      </p:sp>
      <p:pic>
        <p:nvPicPr>
          <p:cNvPr id="6" name="Image 1" descr="preencoded.png"/>
          <p:cNvPicPr>
            <a:picLocks noChangeAspect="1"/>
          </p:cNvPicPr>
          <p:nvPr/>
        </p:nvPicPr>
        <p:blipFill>
          <a:blip r:embed="rId4"/>
          <a:stretch>
            <a:fillRect/>
          </a:stretch>
        </p:blipFill>
        <p:spPr>
          <a:xfrm>
            <a:off x="7439144" y="2687003"/>
            <a:ext cx="496133" cy="496133"/>
          </a:xfrm>
          <a:prstGeom prst="rect">
            <a:avLst/>
          </a:prstGeom>
        </p:spPr>
      </p:pic>
      <p:sp>
        <p:nvSpPr>
          <p:cNvPr id="7" name="Text 3"/>
          <p:cNvSpPr/>
          <p:nvPr/>
        </p:nvSpPr>
        <p:spPr>
          <a:xfrm>
            <a:off x="8183285" y="280475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Collaborating with AI</a:t>
            </a:r>
            <a:endParaRPr lang="en-US" sz="1950" dirty="0"/>
          </a:p>
        </p:txBody>
      </p:sp>
      <p:sp>
        <p:nvSpPr>
          <p:cNvPr id="8" name="Text 4"/>
          <p:cNvSpPr/>
          <p:nvPr/>
        </p:nvSpPr>
        <p:spPr>
          <a:xfrm>
            <a:off x="8183285" y="3233976"/>
            <a:ext cx="5653326"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Vibe coding financial analysis and reports</a:t>
            </a:r>
            <a:endParaRPr lang="en-US" sz="1950" dirty="0"/>
          </a:p>
        </p:txBody>
      </p:sp>
      <p:pic>
        <p:nvPicPr>
          <p:cNvPr id="9" name="Image 2" descr="preencoded.png"/>
          <p:cNvPicPr>
            <a:picLocks noChangeAspect="1"/>
          </p:cNvPicPr>
          <p:nvPr/>
        </p:nvPicPr>
        <p:blipFill>
          <a:blip r:embed="rId5"/>
          <a:stretch>
            <a:fillRect/>
          </a:stretch>
        </p:blipFill>
        <p:spPr>
          <a:xfrm>
            <a:off x="793790" y="4821674"/>
            <a:ext cx="496133" cy="496133"/>
          </a:xfrm>
          <a:prstGeom prst="rect">
            <a:avLst/>
          </a:prstGeom>
        </p:spPr>
      </p:pic>
      <p:sp>
        <p:nvSpPr>
          <p:cNvPr id="10" name="Text 5"/>
          <p:cNvSpPr/>
          <p:nvPr/>
        </p:nvSpPr>
        <p:spPr>
          <a:xfrm>
            <a:off x="1537930" y="493942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Interactive Learning</a:t>
            </a:r>
            <a:endParaRPr lang="en-US" sz="1950" dirty="0"/>
          </a:p>
        </p:txBody>
      </p:sp>
      <p:sp>
        <p:nvSpPr>
          <p:cNvPr id="11" name="Text 6"/>
          <p:cNvSpPr/>
          <p:nvPr/>
        </p:nvSpPr>
        <p:spPr>
          <a:xfrm>
            <a:off x="1537930" y="5368647"/>
            <a:ext cx="5653207"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In-class demonstrations and group projects</a:t>
            </a:r>
            <a:endParaRPr lang="en-US" sz="1950" dirty="0"/>
          </a:p>
        </p:txBody>
      </p:sp>
      <p:pic>
        <p:nvPicPr>
          <p:cNvPr id="12" name="Image 3" descr="preencoded.png"/>
          <p:cNvPicPr>
            <a:picLocks noChangeAspect="1"/>
          </p:cNvPicPr>
          <p:nvPr/>
        </p:nvPicPr>
        <p:blipFill>
          <a:blip r:embed="rId6"/>
          <a:stretch>
            <a:fillRect/>
          </a:stretch>
        </p:blipFill>
        <p:spPr>
          <a:xfrm>
            <a:off x="7439144" y="4821674"/>
            <a:ext cx="496133" cy="496133"/>
          </a:xfrm>
          <a:prstGeom prst="rect">
            <a:avLst/>
          </a:prstGeom>
        </p:spPr>
      </p:pic>
      <p:sp>
        <p:nvSpPr>
          <p:cNvPr id="13" name="Text 7"/>
          <p:cNvSpPr/>
          <p:nvPr/>
        </p:nvSpPr>
        <p:spPr>
          <a:xfrm>
            <a:off x="8183285" y="493942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Hands-on Building</a:t>
            </a:r>
            <a:endParaRPr lang="en-US" sz="1950" dirty="0"/>
          </a:p>
        </p:txBody>
      </p:sp>
      <p:sp>
        <p:nvSpPr>
          <p:cNvPr id="14" name="Text 8"/>
          <p:cNvSpPr/>
          <p:nvPr/>
        </p:nvSpPr>
        <p:spPr>
          <a:xfrm>
            <a:off x="8183285" y="5368647"/>
            <a:ext cx="5653326"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Create apps, custom chatbots, and agents through guided projects</a:t>
            </a:r>
            <a:endParaRPr lang="en-US" sz="1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0108"/>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Prompt Engineering</a:t>
            </a:r>
            <a:endParaRPr lang="en-US" sz="3900" dirty="0"/>
          </a:p>
        </p:txBody>
      </p:sp>
      <p:sp>
        <p:nvSpPr>
          <p:cNvPr id="4" name="Text 1"/>
          <p:cNvSpPr/>
          <p:nvPr/>
        </p:nvSpPr>
        <p:spPr>
          <a:xfrm>
            <a:off x="6577846" y="2961084"/>
            <a:ext cx="7258764" cy="396954"/>
          </a:xfrm>
          <a:prstGeom prst="rect">
            <a:avLst/>
          </a:prstGeom>
          <a:noFill/>
          <a:ln/>
        </p:spPr>
        <p:txBody>
          <a:bodyPr wrap="non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Ethan Mollick, Wharton - "Good Enough Prompting":</a:t>
            </a:r>
            <a:endParaRPr lang="en-US" sz="1950" dirty="0"/>
          </a:p>
        </p:txBody>
      </p:sp>
      <p:sp>
        <p:nvSpPr>
          <p:cNvPr id="5" name="Text 2"/>
          <p:cNvSpPr/>
          <p:nvPr/>
        </p:nvSpPr>
        <p:spPr>
          <a:xfrm>
            <a:off x="6577846" y="3581281"/>
            <a:ext cx="7258764" cy="1587818"/>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"Treat AI like an infinitely patient new coworker ... As it is a coworker, you want to work with it, not just give it orders, and you also want to learn what it is good or bad at ... Working with AI is a dialogue, not an order."</a:t>
            </a:r>
            <a:endParaRPr lang="en-US" sz="1950" dirty="0"/>
          </a:p>
        </p:txBody>
      </p:sp>
      <p:sp>
        <p:nvSpPr>
          <p:cNvPr id="6" name="Shape 3"/>
          <p:cNvSpPr/>
          <p:nvPr/>
        </p:nvSpPr>
        <p:spPr>
          <a:xfrm>
            <a:off x="6280190" y="2737842"/>
            <a:ext cx="22860" cy="2654498"/>
          </a:xfrm>
          <a:prstGeom prst="rect">
            <a:avLst/>
          </a:prstGeom>
          <a:solidFill>
            <a:srgbClr val="D2600F"/>
          </a:solidFill>
          <a:ln/>
        </p:spPr>
        <p:txBody>
          <a:bodyPr/>
          <a:lstStyle/>
          <a:p>
            <a:endParaRPr lang="en-US"/>
          </a:p>
        </p:txBody>
      </p:sp>
      <p:sp>
        <p:nvSpPr>
          <p:cNvPr id="7" name="Text 4"/>
          <p:cNvSpPr/>
          <p:nvPr/>
        </p:nvSpPr>
        <p:spPr>
          <a:xfrm>
            <a:off x="6280190" y="5615583"/>
            <a:ext cx="755642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Students ask how to prompt, but </a:t>
            </a:r>
            <a:r>
              <a:rPr lang="en-US" sz="1950" b="1" dirty="0">
                <a:solidFill>
                  <a:srgbClr val="D2600F"/>
                </a:solidFill>
                <a:latin typeface="Open Sans" pitchFamily="34" charset="0"/>
                <a:ea typeface="Open Sans" pitchFamily="34" charset="-122"/>
                <a:cs typeface="Open Sans" pitchFamily="34" charset="-120"/>
              </a:rPr>
              <a:t>consistent practice and collaborative interaction</a:t>
            </a:r>
            <a:r>
              <a:rPr lang="en-US" sz="1950" dirty="0">
                <a:solidFill>
                  <a:srgbClr val="2B2E3C"/>
                </a:solidFill>
                <a:latin typeface="Open Sans" pitchFamily="34" charset="0"/>
                <a:ea typeface="Open Sans" pitchFamily="34" charset="-122"/>
                <a:cs typeface="Open Sans" pitchFamily="34" charset="-120"/>
              </a:rPr>
              <a:t> are what matter.</a:t>
            </a:r>
            <a:endParaRPr lang="en-US" sz="19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29583"/>
            <a:ext cx="6253877"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Building Reusable Prompts</a:t>
            </a:r>
            <a:endParaRPr lang="en-US" sz="3900" dirty="0"/>
          </a:p>
        </p:txBody>
      </p:sp>
      <p:pic>
        <p:nvPicPr>
          <p:cNvPr id="3" name="Image 0" descr="preencoded.png"/>
          <p:cNvPicPr>
            <a:picLocks noChangeAspect="1"/>
          </p:cNvPicPr>
          <p:nvPr/>
        </p:nvPicPr>
        <p:blipFill>
          <a:blip r:embed="rId3"/>
          <a:stretch>
            <a:fillRect/>
          </a:stretch>
        </p:blipFill>
        <p:spPr>
          <a:xfrm>
            <a:off x="793790" y="2446496"/>
            <a:ext cx="4347567" cy="793790"/>
          </a:xfrm>
          <a:prstGeom prst="rect">
            <a:avLst/>
          </a:prstGeom>
        </p:spPr>
      </p:pic>
      <p:sp>
        <p:nvSpPr>
          <p:cNvPr id="4" name="Text 1"/>
          <p:cNvSpPr/>
          <p:nvPr/>
        </p:nvSpPr>
        <p:spPr>
          <a:xfrm>
            <a:off x="992148" y="343864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Learn Capabilities</a:t>
            </a:r>
            <a:endParaRPr lang="en-US" sz="1950" dirty="0"/>
          </a:p>
        </p:txBody>
      </p:sp>
      <p:sp>
        <p:nvSpPr>
          <p:cNvPr id="5" name="Text 2"/>
          <p:cNvSpPr/>
          <p:nvPr/>
        </p:nvSpPr>
        <p:spPr>
          <a:xfrm>
            <a:off x="992148" y="3867864"/>
            <a:ext cx="3950851"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Discover what AI does well and where it struggles through hands-on experimentation</a:t>
            </a:r>
            <a:endParaRPr lang="en-US" sz="1950" dirty="0"/>
          </a:p>
        </p:txBody>
      </p:sp>
      <p:pic>
        <p:nvPicPr>
          <p:cNvPr id="6" name="Image 1" descr="preencoded.png"/>
          <p:cNvPicPr>
            <a:picLocks noChangeAspect="1"/>
          </p:cNvPicPr>
          <p:nvPr/>
        </p:nvPicPr>
        <p:blipFill>
          <a:blip r:embed="rId4"/>
          <a:stretch>
            <a:fillRect/>
          </a:stretch>
        </p:blipFill>
        <p:spPr>
          <a:xfrm>
            <a:off x="5141357" y="2446496"/>
            <a:ext cx="4347567" cy="793790"/>
          </a:xfrm>
          <a:prstGeom prst="rect">
            <a:avLst/>
          </a:prstGeom>
        </p:spPr>
      </p:pic>
      <p:sp>
        <p:nvSpPr>
          <p:cNvPr id="7" name="Text 3"/>
          <p:cNvSpPr/>
          <p:nvPr/>
        </p:nvSpPr>
        <p:spPr>
          <a:xfrm>
            <a:off x="5339715" y="343864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Craft Precision</a:t>
            </a:r>
            <a:endParaRPr lang="en-US" sz="1950" dirty="0"/>
          </a:p>
        </p:txBody>
      </p:sp>
      <p:sp>
        <p:nvSpPr>
          <p:cNvPr id="8" name="Text 4"/>
          <p:cNvSpPr/>
          <p:nvPr/>
        </p:nvSpPr>
        <p:spPr>
          <a:xfrm>
            <a:off x="5339715" y="3867864"/>
            <a:ext cx="3950851"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Develop more precise prompts based on understanding of AI strengths and limitations</a:t>
            </a:r>
            <a:endParaRPr lang="en-US" sz="1950" dirty="0"/>
          </a:p>
        </p:txBody>
      </p:sp>
      <p:pic>
        <p:nvPicPr>
          <p:cNvPr id="9" name="Image 2" descr="preencoded.png"/>
          <p:cNvPicPr>
            <a:picLocks noChangeAspect="1"/>
          </p:cNvPicPr>
          <p:nvPr/>
        </p:nvPicPr>
        <p:blipFill>
          <a:blip r:embed="rId5"/>
          <a:stretch>
            <a:fillRect/>
          </a:stretch>
        </p:blipFill>
        <p:spPr>
          <a:xfrm>
            <a:off x="9488924" y="2446496"/>
            <a:ext cx="4347567" cy="793790"/>
          </a:xfrm>
          <a:prstGeom prst="rect">
            <a:avLst/>
          </a:prstGeom>
        </p:spPr>
      </p:pic>
      <p:sp>
        <p:nvSpPr>
          <p:cNvPr id="10" name="Text 5"/>
          <p:cNvSpPr/>
          <p:nvPr/>
        </p:nvSpPr>
        <p:spPr>
          <a:xfrm>
            <a:off x="9687282" y="343864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Save &amp; Reuse</a:t>
            </a:r>
            <a:endParaRPr lang="en-US" sz="1950" dirty="0"/>
          </a:p>
        </p:txBody>
      </p:sp>
      <p:sp>
        <p:nvSpPr>
          <p:cNvPr id="11" name="Text 6"/>
          <p:cNvSpPr/>
          <p:nvPr/>
        </p:nvSpPr>
        <p:spPr>
          <a:xfrm>
            <a:off x="9687282" y="3867864"/>
            <a:ext cx="3950851"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Build a library of effective prompts for common financial analysis tasks</a:t>
            </a:r>
            <a:endParaRPr lang="en-US" sz="1950" dirty="0"/>
          </a:p>
        </p:txBody>
      </p:sp>
      <p:sp>
        <p:nvSpPr>
          <p:cNvPr id="12" name="Shape 7"/>
          <p:cNvSpPr/>
          <p:nvPr/>
        </p:nvSpPr>
        <p:spPr>
          <a:xfrm>
            <a:off x="793790" y="5480328"/>
            <a:ext cx="13042821" cy="1319570"/>
          </a:xfrm>
          <a:prstGeom prst="roundRect">
            <a:avLst>
              <a:gd name="adj" fmla="val 6317"/>
            </a:avLst>
          </a:prstGeom>
          <a:solidFill>
            <a:srgbClr val="FAD3B8"/>
          </a:solidFill>
          <a:ln/>
        </p:spPr>
        <p:txBody>
          <a:bodyPr/>
          <a:lstStyle/>
          <a:p>
            <a:endParaRPr lang="en-US"/>
          </a:p>
        </p:txBody>
      </p:sp>
      <p:pic>
        <p:nvPicPr>
          <p:cNvPr id="13" name="Image 3" descr="preencoded.png"/>
          <p:cNvPicPr>
            <a:picLocks noChangeAspect="1"/>
          </p:cNvPicPr>
          <p:nvPr/>
        </p:nvPicPr>
        <p:blipFill>
          <a:blip r:embed="rId6"/>
          <a:stretch>
            <a:fillRect/>
          </a:stretch>
        </p:blipFill>
        <p:spPr>
          <a:xfrm>
            <a:off x="992148" y="5800725"/>
            <a:ext cx="310039" cy="248007"/>
          </a:xfrm>
          <a:prstGeom prst="rect">
            <a:avLst/>
          </a:prstGeom>
        </p:spPr>
      </p:pic>
      <p:sp>
        <p:nvSpPr>
          <p:cNvPr id="14" name="Text 8"/>
          <p:cNvSpPr/>
          <p:nvPr/>
        </p:nvSpPr>
        <p:spPr>
          <a:xfrm>
            <a:off x="1500545" y="5728216"/>
            <a:ext cx="12137708" cy="793909"/>
          </a:xfrm>
          <a:prstGeom prst="rect">
            <a:avLst/>
          </a:prstGeom>
          <a:noFill/>
          <a:ln/>
        </p:spPr>
        <p:txBody>
          <a:bodyPr wrap="square" lIns="0" tIns="0" rIns="0" bIns="0" rtlCol="0" anchor="t"/>
          <a:lstStyle/>
          <a:p>
            <a:pPr marL="0" indent="0" algn="l">
              <a:lnSpc>
                <a:spcPts val="3100"/>
              </a:lnSpc>
              <a:buNone/>
            </a:pPr>
            <a:r>
              <a:rPr lang="en-US" sz="1950" b="1" dirty="0">
                <a:solidFill>
                  <a:srgbClr val="000000"/>
                </a:solidFill>
                <a:latin typeface="Open Sans" pitchFamily="34" charset="0"/>
                <a:ea typeface="Open Sans" pitchFamily="34" charset="-122"/>
                <a:cs typeface="Open Sans" pitchFamily="34" charset="-120"/>
              </a:rPr>
              <a:t>Class Exercise:</a:t>
            </a:r>
            <a:r>
              <a:rPr lang="en-US" sz="1950" dirty="0">
                <a:solidFill>
                  <a:srgbClr val="000000"/>
                </a:solidFill>
                <a:latin typeface="Open Sans" pitchFamily="34" charset="0"/>
                <a:ea typeface="Open Sans" pitchFamily="34" charset="-122"/>
                <a:cs typeface="Open Sans" pitchFamily="34" charset="-120"/>
              </a:rPr>
              <a:t> Chat with a chatbot about financial analysis, evaluate the output, then develop a reusable prompt that achieves better results faster for similar future analyses.</a:t>
            </a:r>
            <a:endParaRPr lang="en-US" sz="19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318727"/>
            <a:ext cx="5486400" cy="5585926"/>
          </a:xfrm>
          <a:prstGeom prst="rect">
            <a:avLst/>
          </a:prstGeom>
        </p:spPr>
      </p:pic>
      <p:pic>
        <p:nvPicPr>
          <p:cNvPr id="3" name="Image 1" descr="preencoded.png"/>
          <p:cNvPicPr>
            <a:picLocks noChangeAspect="1"/>
          </p:cNvPicPr>
          <p:nvPr/>
        </p:nvPicPr>
        <p:blipFill>
          <a:blip r:embed="rId4"/>
          <a:stretch>
            <a:fillRect/>
          </a:stretch>
        </p:blipFill>
        <p:spPr>
          <a:xfrm>
            <a:off x="9392007" y="1619607"/>
            <a:ext cx="4990386" cy="4990386"/>
          </a:xfrm>
          <a:prstGeom prst="rect">
            <a:avLst/>
          </a:prstGeom>
        </p:spPr>
      </p:pic>
      <p:sp>
        <p:nvSpPr>
          <p:cNvPr id="4" name="Text 0"/>
          <p:cNvSpPr/>
          <p:nvPr/>
        </p:nvSpPr>
        <p:spPr>
          <a:xfrm>
            <a:off x="793790" y="2256711"/>
            <a:ext cx="5171242"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Using AI to Write Code</a:t>
            </a:r>
            <a:endParaRPr lang="en-US" sz="3900" dirty="0"/>
          </a:p>
        </p:txBody>
      </p:sp>
      <p:sp>
        <p:nvSpPr>
          <p:cNvPr id="5" name="Text 1"/>
          <p:cNvSpPr/>
          <p:nvPr/>
        </p:nvSpPr>
        <p:spPr>
          <a:xfrm>
            <a:off x="1091446" y="3397687"/>
            <a:ext cx="7258764" cy="793909"/>
          </a:xfrm>
          <a:prstGeom prst="rect">
            <a:avLst/>
          </a:prstGeom>
          <a:noFill/>
          <a:ln/>
        </p:spPr>
        <p:txBody>
          <a:bodyPr wrap="squar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Y Combinator CEO Garry Tan and Managing Partner Jared Friedman, March 2025:</a:t>
            </a:r>
            <a:endParaRPr lang="en-US" sz="1950" dirty="0"/>
          </a:p>
        </p:txBody>
      </p:sp>
      <p:sp>
        <p:nvSpPr>
          <p:cNvPr id="6" name="Text 2"/>
          <p:cNvSpPr/>
          <p:nvPr/>
        </p:nvSpPr>
        <p:spPr>
          <a:xfrm>
            <a:off x="1091446" y="4414838"/>
            <a:ext cx="725876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"For roughly a quarter of the startups in our Winter 2025 cohort, </a:t>
            </a:r>
            <a:r>
              <a:rPr lang="en-US" sz="1950" b="1" dirty="0">
                <a:solidFill>
                  <a:srgbClr val="D2600F"/>
                </a:solidFill>
                <a:latin typeface="Open Sans" pitchFamily="34" charset="0"/>
                <a:ea typeface="Open Sans" pitchFamily="34" charset="-122"/>
                <a:cs typeface="Open Sans" pitchFamily="34" charset="-120"/>
              </a:rPr>
              <a:t>95% of the codebase was written by AI.</a:t>
            </a:r>
            <a:r>
              <a:rPr lang="en-US" sz="1950" dirty="0">
                <a:solidFill>
                  <a:srgbClr val="2B2E3C"/>
                </a:solidFill>
                <a:latin typeface="Open Sans" pitchFamily="34" charset="0"/>
                <a:ea typeface="Open Sans" pitchFamily="34" charset="-122"/>
                <a:cs typeface="Open Sans" pitchFamily="34" charset="-120"/>
              </a:rPr>
              <a:t>"</a:t>
            </a:r>
            <a:endParaRPr lang="en-US" sz="1950" dirty="0"/>
          </a:p>
        </p:txBody>
      </p:sp>
      <p:sp>
        <p:nvSpPr>
          <p:cNvPr id="7" name="Shape 3"/>
          <p:cNvSpPr/>
          <p:nvPr/>
        </p:nvSpPr>
        <p:spPr>
          <a:xfrm>
            <a:off x="793790" y="3174444"/>
            <a:ext cx="22860" cy="2257544"/>
          </a:xfrm>
          <a:prstGeom prst="rect">
            <a:avLst/>
          </a:prstGeom>
          <a:solidFill>
            <a:srgbClr val="D2600F"/>
          </a:solidFill>
          <a:ln/>
        </p:spPr>
        <p:txBody>
          <a:bodyPr/>
          <a:lstStyle/>
          <a:p>
            <a:endParaRPr lang="en-US"/>
          </a:p>
        </p:txBody>
      </p:sp>
      <p:sp>
        <p:nvSpPr>
          <p:cNvPr id="8" name="Text 4"/>
          <p:cNvSpPr/>
          <p:nvPr/>
        </p:nvSpPr>
        <p:spPr>
          <a:xfrm>
            <a:off x="793790" y="5655231"/>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48126" y="2809042"/>
            <a:ext cx="4990148" cy="2611517"/>
          </a:xfrm>
          <a:prstGeom prst="rect">
            <a:avLst/>
          </a:prstGeom>
        </p:spPr>
      </p:pic>
      <p:sp>
        <p:nvSpPr>
          <p:cNvPr id="4" name="Text 0"/>
          <p:cNvSpPr/>
          <p:nvPr/>
        </p:nvSpPr>
        <p:spPr>
          <a:xfrm>
            <a:off x="6280190" y="1621631"/>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Claude + Python at Bridgewater</a:t>
            </a:r>
            <a:endParaRPr lang="en-US" sz="3900" dirty="0"/>
          </a:p>
        </p:txBody>
      </p:sp>
      <p:sp>
        <p:nvSpPr>
          <p:cNvPr id="5" name="Text 1"/>
          <p:cNvSpPr/>
          <p:nvPr/>
        </p:nvSpPr>
        <p:spPr>
          <a:xfrm>
            <a:off x="6577846" y="2762607"/>
            <a:ext cx="7258764" cy="396954"/>
          </a:xfrm>
          <a:prstGeom prst="rect">
            <a:avLst/>
          </a:prstGeom>
          <a:noFill/>
          <a:ln/>
        </p:spPr>
        <p:txBody>
          <a:bodyPr wrap="non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Aaron Linsky, CTO, AIA Labs at Bridgewater:</a:t>
            </a:r>
            <a:endParaRPr lang="en-US" sz="1950" dirty="0"/>
          </a:p>
        </p:txBody>
      </p:sp>
      <p:sp>
        <p:nvSpPr>
          <p:cNvPr id="6" name="Text 2"/>
          <p:cNvSpPr/>
          <p:nvPr/>
        </p:nvSpPr>
        <p:spPr>
          <a:xfrm>
            <a:off x="6577846" y="3382804"/>
            <a:ext cx="725876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"We've been developing capabilities powered by Claude since 2023 within AIA Labs."</a:t>
            </a:r>
            <a:endParaRPr lang="en-US" sz="1950" dirty="0"/>
          </a:p>
        </p:txBody>
      </p:sp>
      <p:sp>
        <p:nvSpPr>
          <p:cNvPr id="7" name="Text 3"/>
          <p:cNvSpPr/>
          <p:nvPr/>
        </p:nvSpPr>
        <p:spPr>
          <a:xfrm>
            <a:off x="6577846" y="4399955"/>
            <a:ext cx="7258764" cy="1984772"/>
          </a:xfrm>
          <a:prstGeom prst="rect">
            <a:avLst/>
          </a:prstGeom>
          <a:noFill/>
          <a:ln/>
        </p:spPr>
        <p:txBody>
          <a:bodyPr wrap="square" lIns="0" tIns="0" rIns="0" bIns="0" rtlCol="0" anchor="t"/>
          <a:lstStyle/>
          <a:p>
            <a:pPr marL="0" indent="0" algn="l">
              <a:lnSpc>
                <a:spcPts val="3100"/>
              </a:lnSpc>
              <a:buNone/>
            </a:pPr>
            <a:r>
              <a:rPr lang="en-US" sz="1950" b="1" dirty="0">
                <a:solidFill>
                  <a:srgbClr val="D2600F"/>
                </a:solidFill>
                <a:latin typeface="Open Sans" pitchFamily="34" charset="0"/>
                <a:ea typeface="Open Sans" pitchFamily="34" charset="-122"/>
                <a:cs typeface="Open Sans" pitchFamily="34" charset="-120"/>
              </a:rPr>
              <a:t>Claude</a:t>
            </a:r>
            <a:r>
              <a:rPr lang="en-US" sz="1950" dirty="0">
                <a:solidFill>
                  <a:srgbClr val="2B2E3C"/>
                </a:solidFill>
                <a:latin typeface="Open Sans" pitchFamily="34" charset="0"/>
                <a:ea typeface="Open Sans" pitchFamily="34" charset="-122"/>
                <a:cs typeface="Open Sans" pitchFamily="34" charset="-120"/>
              </a:rPr>
              <a:t> powered the first versions of our Investment Analyst Assistant, which streamlined our analysts' workflow by generating </a:t>
            </a:r>
            <a:r>
              <a:rPr lang="en-US" sz="1950" b="1" dirty="0">
                <a:solidFill>
                  <a:srgbClr val="D2600F"/>
                </a:solidFill>
                <a:latin typeface="Open Sans" pitchFamily="34" charset="0"/>
                <a:ea typeface="Open Sans" pitchFamily="34" charset="-122"/>
                <a:cs typeface="Open Sans" pitchFamily="34" charset="-120"/>
              </a:rPr>
              <a:t>Python code</a:t>
            </a:r>
            <a:r>
              <a:rPr lang="en-US" sz="1950" dirty="0">
                <a:solidFill>
                  <a:srgbClr val="2B2E3C"/>
                </a:solidFill>
                <a:latin typeface="Open Sans" pitchFamily="34" charset="0"/>
                <a:ea typeface="Open Sans" pitchFamily="34" charset="-122"/>
                <a:cs typeface="Open Sans" pitchFamily="34" charset="-120"/>
              </a:rPr>
              <a:t>, creating </a:t>
            </a:r>
            <a:r>
              <a:rPr lang="en-US" sz="1950" b="1" dirty="0">
                <a:solidFill>
                  <a:srgbClr val="D2600F"/>
                </a:solidFill>
                <a:latin typeface="Open Sans" pitchFamily="34" charset="0"/>
                <a:ea typeface="Open Sans" pitchFamily="34" charset="-122"/>
                <a:cs typeface="Open Sans" pitchFamily="34" charset="-120"/>
              </a:rPr>
              <a:t>data visualizations</a:t>
            </a:r>
            <a:r>
              <a:rPr lang="en-US" sz="1950" dirty="0">
                <a:solidFill>
                  <a:srgbClr val="2B2E3C"/>
                </a:solidFill>
                <a:latin typeface="Open Sans" pitchFamily="34" charset="0"/>
                <a:ea typeface="Open Sans" pitchFamily="34" charset="-122"/>
                <a:cs typeface="Open Sans" pitchFamily="34" charset="-120"/>
              </a:rPr>
              <a:t>, and iterating through </a:t>
            </a:r>
            <a:r>
              <a:rPr lang="en-US" sz="1950" b="1" dirty="0">
                <a:solidFill>
                  <a:srgbClr val="D2600F"/>
                </a:solidFill>
                <a:latin typeface="Open Sans" pitchFamily="34" charset="0"/>
                <a:ea typeface="Open Sans" pitchFamily="34" charset="-122"/>
                <a:cs typeface="Open Sans" pitchFamily="34" charset="-120"/>
              </a:rPr>
              <a:t>complex financial analysis tasks</a:t>
            </a:r>
            <a:r>
              <a:rPr lang="en-US" sz="1950" dirty="0">
                <a:solidFill>
                  <a:srgbClr val="2B2E3C"/>
                </a:solidFill>
                <a:latin typeface="Open Sans" pitchFamily="34" charset="0"/>
                <a:ea typeface="Open Sans" pitchFamily="34" charset="-122"/>
                <a:cs typeface="Open Sans" pitchFamily="34" charset="-120"/>
              </a:rPr>
              <a:t> with the precision of a junior analyst."</a:t>
            </a:r>
            <a:endParaRPr lang="en-US" sz="1950" dirty="0"/>
          </a:p>
        </p:txBody>
      </p:sp>
      <p:sp>
        <p:nvSpPr>
          <p:cNvPr id="8" name="Shape 4"/>
          <p:cNvSpPr/>
          <p:nvPr/>
        </p:nvSpPr>
        <p:spPr>
          <a:xfrm>
            <a:off x="6280190" y="2539365"/>
            <a:ext cx="22860" cy="4068604"/>
          </a:xfrm>
          <a:prstGeom prst="rect">
            <a:avLst/>
          </a:prstGeom>
          <a:solidFill>
            <a:srgbClr val="D2600F"/>
          </a:solidFill>
          <a:ln/>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841540"/>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Coding Tools</a:t>
            </a:r>
            <a:endParaRPr lang="en-US" sz="3900" dirty="0"/>
          </a:p>
        </p:txBody>
      </p:sp>
      <p:sp>
        <p:nvSpPr>
          <p:cNvPr id="3" name="Shape 1"/>
          <p:cNvSpPr/>
          <p:nvPr/>
        </p:nvSpPr>
        <p:spPr>
          <a:xfrm>
            <a:off x="793790" y="2858453"/>
            <a:ext cx="6422231" cy="1665565"/>
          </a:xfrm>
          <a:prstGeom prst="roundRect">
            <a:avLst>
              <a:gd name="adj" fmla="val 5005"/>
            </a:avLst>
          </a:prstGeom>
          <a:solidFill>
            <a:srgbClr val="FFF8F0"/>
          </a:solidFill>
          <a:ln w="22860">
            <a:solidFill>
              <a:srgbClr val="E2C8B5"/>
            </a:solidFill>
            <a:prstDash val="solid"/>
          </a:ln>
        </p:spPr>
        <p:txBody>
          <a:bodyPr/>
          <a:lstStyle/>
          <a:p>
            <a:endParaRPr lang="en-US"/>
          </a:p>
        </p:txBody>
      </p:sp>
      <p:sp>
        <p:nvSpPr>
          <p:cNvPr id="4" name="Text 2"/>
          <p:cNvSpPr/>
          <p:nvPr/>
        </p:nvSpPr>
        <p:spPr>
          <a:xfrm>
            <a:off x="1015008" y="3079671"/>
            <a:ext cx="3480554"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Chatbots with Code Execution</a:t>
            </a:r>
            <a:endParaRPr lang="en-US" sz="1950" dirty="0"/>
          </a:p>
        </p:txBody>
      </p:sp>
      <p:sp>
        <p:nvSpPr>
          <p:cNvPr id="5" name="Text 3"/>
          <p:cNvSpPr/>
          <p:nvPr/>
        </p:nvSpPr>
        <p:spPr>
          <a:xfrm>
            <a:off x="1015008" y="3508891"/>
            <a:ext cx="5979795"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ChatGPT, Gemini, Claude, </a:t>
            </a:r>
            <a:r>
              <a:rPr lang="en-US" sz="1950" b="1" dirty="0">
                <a:solidFill>
                  <a:srgbClr val="D2600F"/>
                </a:solidFill>
                <a:latin typeface="Open Sans" pitchFamily="34" charset="0"/>
                <a:ea typeface="Open Sans" pitchFamily="34" charset="-122"/>
                <a:cs typeface="Open Sans" pitchFamily="34" charset="-120"/>
              </a:rPr>
              <a:t>Julius.ai</a:t>
            </a:r>
            <a:r>
              <a:rPr lang="en-US" sz="1950" dirty="0">
                <a:solidFill>
                  <a:srgbClr val="2B2E3C"/>
                </a:solidFill>
                <a:latin typeface="Open Sans" pitchFamily="34" charset="0"/>
                <a:ea typeface="Open Sans" pitchFamily="34" charset="-122"/>
                <a:cs typeface="Open Sans" pitchFamily="34" charset="-120"/>
              </a:rPr>
              <a:t> - integrated environments for coding and testing</a:t>
            </a:r>
            <a:endParaRPr lang="en-US" sz="1950" dirty="0"/>
          </a:p>
        </p:txBody>
      </p:sp>
      <p:sp>
        <p:nvSpPr>
          <p:cNvPr id="6" name="Shape 4"/>
          <p:cNvSpPr/>
          <p:nvPr/>
        </p:nvSpPr>
        <p:spPr>
          <a:xfrm>
            <a:off x="7414379" y="2858453"/>
            <a:ext cx="6422231" cy="1665565"/>
          </a:xfrm>
          <a:prstGeom prst="roundRect">
            <a:avLst>
              <a:gd name="adj" fmla="val 5005"/>
            </a:avLst>
          </a:prstGeom>
          <a:solidFill>
            <a:srgbClr val="FFF8F0"/>
          </a:solidFill>
          <a:ln w="22860">
            <a:solidFill>
              <a:srgbClr val="E2C8B5"/>
            </a:solidFill>
            <a:prstDash val="solid"/>
          </a:ln>
        </p:spPr>
        <p:txBody>
          <a:bodyPr/>
          <a:lstStyle/>
          <a:p>
            <a:endParaRPr lang="en-US"/>
          </a:p>
        </p:txBody>
      </p:sp>
      <p:sp>
        <p:nvSpPr>
          <p:cNvPr id="7" name="Text 5"/>
          <p:cNvSpPr/>
          <p:nvPr/>
        </p:nvSpPr>
        <p:spPr>
          <a:xfrm>
            <a:off x="7635597" y="3079671"/>
            <a:ext cx="346519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Python Environments with AI</a:t>
            </a:r>
            <a:endParaRPr lang="en-US" sz="1950" dirty="0"/>
          </a:p>
        </p:txBody>
      </p:sp>
      <p:sp>
        <p:nvSpPr>
          <p:cNvPr id="8" name="Text 6"/>
          <p:cNvSpPr/>
          <p:nvPr/>
        </p:nvSpPr>
        <p:spPr>
          <a:xfrm>
            <a:off x="7635597" y="3508891"/>
            <a:ext cx="5979795" cy="793909"/>
          </a:xfrm>
          <a:prstGeom prst="rect">
            <a:avLst/>
          </a:prstGeom>
          <a:noFill/>
          <a:ln/>
        </p:spPr>
        <p:txBody>
          <a:bodyPr wrap="square" lIns="0" tIns="0" rIns="0" bIns="0" rtlCol="0" anchor="t"/>
          <a:lstStyle/>
          <a:p>
            <a:pPr marL="0" indent="0" algn="l">
              <a:lnSpc>
                <a:spcPts val="3100"/>
              </a:lnSpc>
              <a:buNone/>
            </a:pPr>
            <a:r>
              <a:rPr lang="en-US" sz="1950" b="1" dirty="0">
                <a:solidFill>
                  <a:srgbClr val="D2600F"/>
                </a:solidFill>
                <a:latin typeface="Open Sans" pitchFamily="34" charset="0"/>
                <a:ea typeface="Open Sans" pitchFamily="34" charset="-122"/>
                <a:cs typeface="Open Sans" pitchFamily="34" charset="-120"/>
              </a:rPr>
              <a:t>Google Colab</a:t>
            </a:r>
            <a:r>
              <a:rPr lang="en-US" sz="1950" dirty="0">
                <a:solidFill>
                  <a:srgbClr val="2B2E3C"/>
                </a:solidFill>
                <a:latin typeface="Open Sans" pitchFamily="34" charset="0"/>
                <a:ea typeface="Open Sans" pitchFamily="34" charset="-122"/>
                <a:cs typeface="Open Sans" pitchFamily="34" charset="-120"/>
              </a:rPr>
              <a:t>, VS Code, Cursor, Windsurf - traditional development enhanced by AI assistance</a:t>
            </a:r>
            <a:endParaRPr lang="en-US" sz="1950" dirty="0"/>
          </a:p>
        </p:txBody>
      </p:sp>
      <p:sp>
        <p:nvSpPr>
          <p:cNvPr id="9" name="Shape 7"/>
          <p:cNvSpPr/>
          <p:nvPr/>
        </p:nvSpPr>
        <p:spPr>
          <a:xfrm>
            <a:off x="793790" y="4722376"/>
            <a:ext cx="6422231" cy="1665565"/>
          </a:xfrm>
          <a:prstGeom prst="roundRect">
            <a:avLst>
              <a:gd name="adj" fmla="val 5005"/>
            </a:avLst>
          </a:prstGeom>
          <a:solidFill>
            <a:srgbClr val="FFF8F0"/>
          </a:solidFill>
          <a:ln w="22860">
            <a:solidFill>
              <a:srgbClr val="E2C8B5"/>
            </a:solidFill>
            <a:prstDash val="solid"/>
          </a:ln>
        </p:spPr>
        <p:txBody>
          <a:bodyPr/>
          <a:lstStyle/>
          <a:p>
            <a:endParaRPr lang="en-US"/>
          </a:p>
        </p:txBody>
      </p:sp>
      <p:sp>
        <p:nvSpPr>
          <p:cNvPr id="10" name="Text 8"/>
          <p:cNvSpPr/>
          <p:nvPr/>
        </p:nvSpPr>
        <p:spPr>
          <a:xfrm>
            <a:off x="1015008" y="494359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All-in-One Solutions</a:t>
            </a:r>
            <a:endParaRPr lang="en-US" sz="1950" dirty="0"/>
          </a:p>
        </p:txBody>
      </p:sp>
      <p:sp>
        <p:nvSpPr>
          <p:cNvPr id="11" name="Text 9"/>
          <p:cNvSpPr/>
          <p:nvPr/>
        </p:nvSpPr>
        <p:spPr>
          <a:xfrm>
            <a:off x="1015008" y="5372814"/>
            <a:ext cx="5979795" cy="793909"/>
          </a:xfrm>
          <a:prstGeom prst="rect">
            <a:avLst/>
          </a:prstGeom>
          <a:noFill/>
          <a:ln/>
        </p:spPr>
        <p:txBody>
          <a:bodyPr wrap="square" lIns="0" tIns="0" rIns="0" bIns="0" rtlCol="0" anchor="t"/>
          <a:lstStyle/>
          <a:p>
            <a:pPr marL="0" indent="0" algn="l">
              <a:lnSpc>
                <a:spcPts val="3100"/>
              </a:lnSpc>
              <a:buNone/>
            </a:pPr>
            <a:r>
              <a:rPr lang="en-US" sz="1950" b="1" dirty="0">
                <a:solidFill>
                  <a:srgbClr val="D2600F"/>
                </a:solidFill>
                <a:latin typeface="Open Sans" pitchFamily="34" charset="0"/>
                <a:ea typeface="Open Sans" pitchFamily="34" charset="-122"/>
                <a:cs typeface="Open Sans" pitchFamily="34" charset="-120"/>
              </a:rPr>
              <a:t>Replit</a:t>
            </a:r>
            <a:r>
              <a:rPr lang="en-US" sz="1950" dirty="0">
                <a:solidFill>
                  <a:srgbClr val="2B2E3C"/>
                </a:solidFill>
                <a:latin typeface="Open Sans" pitchFamily="34" charset="0"/>
                <a:ea typeface="Open Sans" pitchFamily="34" charset="-122"/>
                <a:cs typeface="Open Sans" pitchFamily="34" charset="-120"/>
              </a:rPr>
              <a:t> - complete development and hosting platform with AI integration</a:t>
            </a:r>
            <a:endParaRPr lang="en-US" sz="1950" dirty="0"/>
          </a:p>
        </p:txBody>
      </p:sp>
      <p:sp>
        <p:nvSpPr>
          <p:cNvPr id="12" name="Shape 10"/>
          <p:cNvSpPr/>
          <p:nvPr/>
        </p:nvSpPr>
        <p:spPr>
          <a:xfrm>
            <a:off x="7414379" y="4722376"/>
            <a:ext cx="6422231" cy="1665565"/>
          </a:xfrm>
          <a:prstGeom prst="roundRect">
            <a:avLst>
              <a:gd name="adj" fmla="val 5005"/>
            </a:avLst>
          </a:prstGeom>
          <a:solidFill>
            <a:srgbClr val="FFF8F0"/>
          </a:solidFill>
          <a:ln w="22860">
            <a:solidFill>
              <a:srgbClr val="E2C8B5"/>
            </a:solidFill>
            <a:prstDash val="solid"/>
          </a:ln>
        </p:spPr>
        <p:txBody>
          <a:bodyPr/>
          <a:lstStyle/>
          <a:p>
            <a:endParaRPr lang="en-US"/>
          </a:p>
        </p:txBody>
      </p:sp>
      <p:sp>
        <p:nvSpPr>
          <p:cNvPr id="13" name="Text 11"/>
          <p:cNvSpPr/>
          <p:nvPr/>
        </p:nvSpPr>
        <p:spPr>
          <a:xfrm>
            <a:off x="7635597" y="494359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My Current Preference</a:t>
            </a:r>
            <a:endParaRPr lang="en-US" sz="1950" dirty="0"/>
          </a:p>
        </p:txBody>
      </p:sp>
      <p:sp>
        <p:nvSpPr>
          <p:cNvPr id="14" name="Text 12"/>
          <p:cNvSpPr/>
          <p:nvPr/>
        </p:nvSpPr>
        <p:spPr>
          <a:xfrm>
            <a:off x="7635597" y="5372814"/>
            <a:ext cx="5979795"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Claude Desktop (cloud Python) and </a:t>
            </a:r>
            <a:r>
              <a:rPr lang="en-US" sz="1950" b="1" dirty="0">
                <a:solidFill>
                  <a:srgbClr val="D2600F"/>
                </a:solidFill>
                <a:latin typeface="Open Sans" pitchFamily="34" charset="0"/>
                <a:ea typeface="Open Sans" pitchFamily="34" charset="-122"/>
                <a:cs typeface="Open Sans" pitchFamily="34" charset="-120"/>
              </a:rPr>
              <a:t>Claude Code</a:t>
            </a:r>
            <a:r>
              <a:rPr lang="en-US" sz="1950" dirty="0">
                <a:solidFill>
                  <a:srgbClr val="2B2E3C"/>
                </a:solidFill>
                <a:latin typeface="Open Sans" pitchFamily="34" charset="0"/>
                <a:ea typeface="Open Sans" pitchFamily="34" charset="-122"/>
                <a:cs typeface="Open Sans" pitchFamily="34" charset="-120"/>
              </a:rPr>
              <a:t> (local Python)</a:t>
            </a:r>
            <a:endParaRPr lang="en-US" sz="19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1828"/>
            <a:ext cx="5510570"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Claude Can Create Excel</a:t>
            </a:r>
            <a:endParaRPr lang="en-US" sz="3900" dirty="0"/>
          </a:p>
        </p:txBody>
      </p:sp>
      <p:sp>
        <p:nvSpPr>
          <p:cNvPr id="4" name="Text 1"/>
          <p:cNvSpPr/>
          <p:nvPr/>
        </p:nvSpPr>
        <p:spPr>
          <a:xfrm>
            <a:off x="793790" y="3159562"/>
            <a:ext cx="7556421" cy="793909"/>
          </a:xfrm>
          <a:prstGeom prst="rect">
            <a:avLst/>
          </a:prstGeom>
          <a:noFill/>
          <a:ln/>
        </p:spPr>
        <p:txBody>
          <a:bodyPr wrap="squar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Simple Claude prompt:</a:t>
            </a:r>
            <a:r>
              <a:rPr lang="en-US" sz="1950" dirty="0">
                <a:solidFill>
                  <a:srgbClr val="2B2E3C"/>
                </a:solidFill>
                <a:latin typeface="Open Sans" pitchFamily="34" charset="0"/>
                <a:ea typeface="Open Sans" pitchFamily="34" charset="-122"/>
                <a:cs typeface="Open Sans" pitchFamily="34" charset="-120"/>
              </a:rPr>
              <a:t> "Create an Excel file illustrating two-stage DCF valuation."</a:t>
            </a:r>
            <a:endParaRPr lang="en-US" sz="1950" dirty="0"/>
          </a:p>
        </p:txBody>
      </p:sp>
      <p:sp>
        <p:nvSpPr>
          <p:cNvPr id="5" name="Text 2"/>
          <p:cNvSpPr/>
          <p:nvPr/>
        </p:nvSpPr>
        <p:spPr>
          <a:xfrm>
            <a:off x="793790" y="4176713"/>
            <a:ext cx="7556421"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Claude became able to generate fully functioning, nicely formatted Excel workbooks in September, 2025.  Microsoft has introduced the same Anthropic technology into Excel itself.  </a:t>
            </a:r>
            <a:endParaRPr lang="en-US" sz="1950" dirty="0"/>
          </a:p>
        </p:txBody>
      </p:sp>
      <p:sp>
        <p:nvSpPr>
          <p:cNvPr id="6" name="Text 3"/>
          <p:cNvSpPr/>
          <p:nvPr/>
        </p:nvSpPr>
        <p:spPr>
          <a:xfrm>
            <a:off x="793790" y="5590818"/>
            <a:ext cx="7556421" cy="396954"/>
          </a:xfrm>
          <a:prstGeom prst="rect">
            <a:avLst/>
          </a:prstGeom>
          <a:noFill/>
          <a:ln/>
        </p:spPr>
        <p:txBody>
          <a:bodyPr wrap="none" lIns="0" tIns="0" rIns="0" bIns="0" rtlCol="0" anchor="t"/>
          <a:lstStyle/>
          <a:p>
            <a:pPr marL="0" indent="0" algn="l">
              <a:lnSpc>
                <a:spcPts val="3100"/>
              </a:lnSpc>
              <a:buNone/>
            </a:pPr>
            <a:r>
              <a:rPr lang="en-US" sz="195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Claude Excel File Example</a:t>
            </a:r>
            <a:endParaRPr lang="en-US" sz="19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693664"/>
            <a:ext cx="8107614"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Solving a Case with Claude</a:t>
            </a:r>
            <a:endParaRPr lang="en-US" sz="3900" dirty="0"/>
          </a:p>
        </p:txBody>
      </p:sp>
      <p:sp>
        <p:nvSpPr>
          <p:cNvPr id="3" name="Shape 1"/>
          <p:cNvSpPr/>
          <p:nvPr/>
        </p:nvSpPr>
        <p:spPr>
          <a:xfrm>
            <a:off x="793790" y="2611398"/>
            <a:ext cx="13042821" cy="3304342"/>
          </a:xfrm>
          <a:prstGeom prst="roundRect">
            <a:avLst>
              <a:gd name="adj" fmla="val 2523"/>
            </a:avLst>
          </a:prstGeom>
          <a:solidFill>
            <a:srgbClr val="FAD3B8"/>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92148" y="2931795"/>
            <a:ext cx="310039" cy="248007"/>
          </a:xfrm>
          <a:prstGeom prst="rect">
            <a:avLst/>
          </a:prstGeom>
        </p:spPr>
      </p:pic>
      <p:sp>
        <p:nvSpPr>
          <p:cNvPr id="5" name="Text 2"/>
          <p:cNvSpPr/>
          <p:nvPr/>
        </p:nvSpPr>
        <p:spPr>
          <a:xfrm>
            <a:off x="1500545" y="2859286"/>
            <a:ext cx="12137708" cy="2778681"/>
          </a:xfrm>
          <a:prstGeom prst="rect">
            <a:avLst/>
          </a:prstGeom>
          <a:noFill/>
          <a:ln/>
        </p:spPr>
        <p:txBody>
          <a:bodyPr wrap="square" lIns="0" tIns="0" rIns="0" bIns="0" rtlCol="0" anchor="t"/>
          <a:lstStyle/>
          <a:p>
            <a:pPr marL="0" indent="0" algn="l">
              <a:lnSpc>
                <a:spcPts val="3100"/>
              </a:lnSpc>
              <a:buNone/>
            </a:pPr>
            <a:r>
              <a:rPr lang="en-US" sz="1950" b="1" dirty="0">
                <a:solidFill>
                  <a:srgbClr val="000000"/>
                </a:solidFill>
                <a:latin typeface="Open Sans" pitchFamily="34" charset="0"/>
                <a:ea typeface="Open Sans" pitchFamily="34" charset="-122"/>
                <a:cs typeface="Open Sans" pitchFamily="34" charset="-120"/>
              </a:rPr>
              <a:t>Valuing Wal-Mart 2010:</a:t>
            </a:r>
            <a:r>
              <a:rPr lang="en-US" sz="1950" dirty="0">
                <a:solidFill>
                  <a:srgbClr val="000000"/>
                </a:solidFill>
                <a:latin typeface="Open Sans" pitchFamily="34" charset="0"/>
                <a:ea typeface="Open Sans" pitchFamily="34" charset="-122"/>
                <a:cs typeface="Open Sans" pitchFamily="34" charset="-120"/>
              </a:rPr>
              <a:t> "Read the uploaded case. Ignore the valuation method described in the case. Do a two-stage DCF valuation. Project Sales, Assets (based on asset turnover projection), Depreciation (based on depreciation to assets), Cap Ex (based on asset and depreciation projections), Net Working Capital (based on net working capital to sales), EBITDA (based on EBITDA margin), Taxes, NOPAT, and Free Cash Flow. Create a PowerPoint deck and fully functioning and professionally formatted Excel workbook. Document your assumptions and your reasons for them. Put years in columns and items in rows throughout the Excel workbook and PowerPoint deck."</a:t>
            </a:r>
            <a:endParaRPr lang="en-US" sz="1950" dirty="0"/>
          </a:p>
        </p:txBody>
      </p:sp>
      <p:sp>
        <p:nvSpPr>
          <p:cNvPr id="6" name="Text 3"/>
          <p:cNvSpPr/>
          <p:nvPr/>
        </p:nvSpPr>
        <p:spPr>
          <a:xfrm>
            <a:off x="793790" y="6138982"/>
            <a:ext cx="13042821"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Currently requires Claude Max subscription.</a:t>
            </a:r>
            <a:endParaRPr lang="en-US" sz="19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464490" y="0"/>
            <a:ext cx="7551575" cy="8229600"/>
          </a:xfrm>
          <a:prstGeom prst="rect">
            <a:avLst/>
          </a:prstGeom>
        </p:spPr>
      </p:pic>
      <p:sp>
        <p:nvSpPr>
          <p:cNvPr id="3" name="Text 0"/>
          <p:cNvSpPr/>
          <p:nvPr/>
        </p:nvSpPr>
        <p:spPr>
          <a:xfrm>
            <a:off x="793790" y="2812494"/>
            <a:ext cx="6571173" cy="1240155"/>
          </a:xfrm>
          <a:prstGeom prst="rect">
            <a:avLst/>
          </a:prstGeom>
          <a:noFill/>
          <a:ln/>
        </p:spPr>
        <p:txBody>
          <a:bodyPr wrap="squar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Microsoft's </a:t>
            </a:r>
            <a:r>
              <a:rPr lang="en-US" sz="3900" u="sng" dirty="0">
                <a:solidFill>
                  <a:srgbClr val="D2600F"/>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Vibe Working</a:t>
            </a:r>
            <a:endParaRPr lang="en-US" sz="3900" dirty="0"/>
          </a:p>
        </p:txBody>
      </p:sp>
      <p:sp>
        <p:nvSpPr>
          <p:cNvPr id="4" name="Text 1"/>
          <p:cNvSpPr/>
          <p:nvPr/>
        </p:nvSpPr>
        <p:spPr>
          <a:xfrm>
            <a:off x="793790" y="4350306"/>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C3F42"/>
                </a:solidFill>
                <a:latin typeface="Bitter Medium" pitchFamily="34" charset="0"/>
                <a:ea typeface="Bitter Medium" pitchFamily="34" charset="-122"/>
                <a:cs typeface="Bitter Medium" pitchFamily="34" charset="-120"/>
              </a:rPr>
              <a:t>Powered by Claude</a:t>
            </a:r>
            <a:endParaRPr lang="en-US" sz="2300" dirty="0"/>
          </a:p>
        </p:txBody>
      </p:sp>
      <p:sp>
        <p:nvSpPr>
          <p:cNvPr id="5" name="Text 2"/>
          <p:cNvSpPr/>
          <p:nvPr/>
        </p:nvSpPr>
        <p:spPr>
          <a:xfrm>
            <a:off x="793790" y="5020032"/>
            <a:ext cx="5727621" cy="396954"/>
          </a:xfrm>
          <a:prstGeom prst="rect">
            <a:avLst/>
          </a:prstGeom>
          <a:noFill/>
          <a:ln/>
        </p:spPr>
        <p:txBody>
          <a:bodyPr wrap="none" lIns="0" tIns="0" rIns="0" bIns="0" rtlCol="0" anchor="t"/>
          <a:lstStyle/>
          <a:p>
            <a:pPr marL="0" indent="0" algn="l">
              <a:lnSpc>
                <a:spcPts val="3100"/>
              </a:lnSpc>
              <a:buNone/>
            </a:pPr>
            <a:endParaRPr lang="en-US" sz="19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517780"/>
            <a:ext cx="8197590" cy="4758612"/>
          </a:xfrm>
          <a:prstGeom prst="rect">
            <a:avLst/>
          </a:prstGeom>
        </p:spPr>
      </p:pic>
      <p:sp>
        <p:nvSpPr>
          <p:cNvPr id="3" name="Text 0"/>
          <p:cNvSpPr/>
          <p:nvPr/>
        </p:nvSpPr>
        <p:spPr>
          <a:xfrm>
            <a:off x="9668589" y="2958762"/>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AI Plumbing</a:t>
            </a:r>
            <a:endParaRPr lang="en-US" sz="3900" dirty="0"/>
          </a:p>
        </p:txBody>
      </p:sp>
      <p:sp>
        <p:nvSpPr>
          <p:cNvPr id="4" name="Text 1"/>
          <p:cNvSpPr/>
          <p:nvPr/>
        </p:nvSpPr>
        <p:spPr>
          <a:xfrm>
            <a:off x="9668589" y="3737622"/>
            <a:ext cx="6279356" cy="3969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2B2E3C"/>
                </a:solidFill>
                <a:latin typeface="Open Sans" pitchFamily="34" charset="0"/>
                <a:ea typeface="Open Sans" pitchFamily="34" charset="-122"/>
                <a:cs typeface="Open Sans" pitchFamily="34" charset="-120"/>
              </a:rPr>
              <a:t>Apps can use AI</a:t>
            </a:r>
            <a:endParaRPr lang="en-US" sz="2000" dirty="0"/>
          </a:p>
        </p:txBody>
      </p:sp>
      <p:sp>
        <p:nvSpPr>
          <p:cNvPr id="5" name="Text 2"/>
          <p:cNvSpPr/>
          <p:nvPr/>
        </p:nvSpPr>
        <p:spPr>
          <a:xfrm>
            <a:off x="9668589" y="4253807"/>
            <a:ext cx="6279356" cy="3969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2B2E3C"/>
                </a:solidFill>
                <a:latin typeface="Open Sans" pitchFamily="34" charset="0"/>
                <a:ea typeface="Open Sans" pitchFamily="34" charset="-122"/>
                <a:cs typeface="Open Sans" pitchFamily="34" charset="-120"/>
              </a:rPr>
              <a:t>Chatbots are Apps</a:t>
            </a:r>
            <a:endParaRPr lang="en-US" sz="2000" dirty="0"/>
          </a:p>
        </p:txBody>
      </p:sp>
      <p:sp>
        <p:nvSpPr>
          <p:cNvPr id="6" name="Text 3"/>
          <p:cNvSpPr/>
          <p:nvPr/>
        </p:nvSpPr>
        <p:spPr>
          <a:xfrm>
            <a:off x="9729576" y="4769991"/>
            <a:ext cx="6279356" cy="815935"/>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2B2E3C"/>
                </a:solidFill>
                <a:latin typeface="Open Sans" pitchFamily="34" charset="0"/>
                <a:ea typeface="Open Sans" pitchFamily="34" charset="-122"/>
                <a:cs typeface="Open Sans" pitchFamily="34" charset="-120"/>
              </a:rPr>
              <a:t>Agents with apps with tools</a:t>
            </a:r>
          </a:p>
          <a:p>
            <a:pPr algn="l">
              <a:lnSpc>
                <a:spcPts val="2500"/>
              </a:lnSpc>
              <a:buSzPct val="100000"/>
            </a:pPr>
            <a:r>
              <a:rPr lang="en-US" sz="2000" dirty="0">
                <a:solidFill>
                  <a:srgbClr val="2B2E3C"/>
                </a:solidFill>
                <a:latin typeface="Open Sans" pitchFamily="34" charset="0"/>
                <a:ea typeface="Open Sans" pitchFamily="34" charset="-122"/>
                <a:cs typeface="Open Sans" pitchFamily="34" charset="-120"/>
              </a:rPr>
              <a:t>(tools=apps)</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519833"/>
            <a:ext cx="4588431" cy="3348276"/>
          </a:xfrm>
          <a:prstGeom prst="rect">
            <a:avLst/>
          </a:prstGeom>
        </p:spPr>
      </p:pic>
      <p:sp>
        <p:nvSpPr>
          <p:cNvPr id="3" name="Text 0"/>
          <p:cNvSpPr/>
          <p:nvPr/>
        </p:nvSpPr>
        <p:spPr>
          <a:xfrm>
            <a:off x="5873948" y="1494949"/>
            <a:ext cx="6784657"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JPMorgan: Chatbots to Agents</a:t>
            </a:r>
            <a:endParaRPr lang="en-US" sz="3900" dirty="0"/>
          </a:p>
        </p:txBody>
      </p:sp>
      <p:sp>
        <p:nvSpPr>
          <p:cNvPr id="4" name="Text 1"/>
          <p:cNvSpPr/>
          <p:nvPr/>
        </p:nvSpPr>
        <p:spPr>
          <a:xfrm>
            <a:off x="6148745" y="2730154"/>
            <a:ext cx="7672507" cy="1587818"/>
          </a:xfrm>
          <a:prstGeom prst="rect">
            <a:avLst/>
          </a:prstGeom>
          <a:noFill/>
          <a:ln/>
        </p:spPr>
        <p:txBody>
          <a:bodyPr wrap="squar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CNBC, September 30, 2025:</a:t>
            </a:r>
            <a:r>
              <a:rPr lang="en-US" sz="1950" dirty="0">
                <a:solidFill>
                  <a:srgbClr val="2B2E3C"/>
                </a:solidFill>
                <a:latin typeface="Open Sans" pitchFamily="34" charset="0"/>
                <a:ea typeface="Open Sans" pitchFamily="34" charset="-122"/>
                <a:cs typeface="Open Sans" pitchFamily="34" charset="-120"/>
              </a:rPr>
              <a:t> "In 2023, JPMorgan gave employees access to OpenAI's models through LLM Suite; it was essentially a corporate ChatGPT tool used to draft emails and summarize documents.</a:t>
            </a:r>
            <a:endParaRPr lang="en-US" sz="1950" dirty="0"/>
          </a:p>
        </p:txBody>
      </p:sp>
      <p:sp>
        <p:nvSpPr>
          <p:cNvPr id="5" name="Shape 2"/>
          <p:cNvSpPr/>
          <p:nvPr/>
        </p:nvSpPr>
        <p:spPr>
          <a:xfrm>
            <a:off x="5816083" y="2712660"/>
            <a:ext cx="130348" cy="1587818"/>
          </a:xfrm>
          <a:prstGeom prst="rect">
            <a:avLst/>
          </a:prstGeom>
          <a:solidFill>
            <a:srgbClr val="D2600F"/>
          </a:solidFill>
          <a:ln/>
        </p:spPr>
        <p:txBody>
          <a:bodyPr/>
          <a:lstStyle/>
          <a:p>
            <a:endParaRPr lang="en-US"/>
          </a:p>
        </p:txBody>
      </p:sp>
      <p:sp>
        <p:nvSpPr>
          <p:cNvPr id="6" name="Text 3"/>
          <p:cNvSpPr/>
          <p:nvPr/>
        </p:nvSpPr>
        <p:spPr>
          <a:xfrm>
            <a:off x="1227313" y="5320665"/>
            <a:ext cx="1292909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About 250,000 JPMorgan employees have access to the platform today ... Half of them use it roughly every day.</a:t>
            </a:r>
            <a:endParaRPr lang="en-US" sz="1950" dirty="0"/>
          </a:p>
        </p:txBody>
      </p:sp>
      <p:sp>
        <p:nvSpPr>
          <p:cNvPr id="7" name="Text 4"/>
          <p:cNvSpPr/>
          <p:nvPr/>
        </p:nvSpPr>
        <p:spPr>
          <a:xfrm>
            <a:off x="1227313" y="6204183"/>
            <a:ext cx="12781667" cy="1587818"/>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JPMorgan is now early in the next phase of its AI blueprint: It has begun deploying agentic AI to handle complex multistep tasks for employees, according to an internal road map provided by the bank."</a:t>
            </a:r>
            <a:endParaRPr lang="en-US" sz="1950" dirty="0"/>
          </a:p>
        </p:txBody>
      </p:sp>
      <p:sp>
        <p:nvSpPr>
          <p:cNvPr id="8" name="Shape 5"/>
          <p:cNvSpPr/>
          <p:nvPr/>
        </p:nvSpPr>
        <p:spPr>
          <a:xfrm>
            <a:off x="793791" y="5442924"/>
            <a:ext cx="120610" cy="1445701"/>
          </a:xfrm>
          <a:prstGeom prst="rect">
            <a:avLst/>
          </a:prstGeom>
          <a:solidFill>
            <a:srgbClr val="D2600F"/>
          </a:solidFill>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2589252"/>
            <a:ext cx="5962055"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Why Teach the Plumbing?</a:t>
            </a:r>
            <a:endParaRPr lang="en-US" sz="3900" dirty="0"/>
          </a:p>
        </p:txBody>
      </p:sp>
      <p:sp>
        <p:nvSpPr>
          <p:cNvPr id="3" name="Shape 1"/>
          <p:cNvSpPr/>
          <p:nvPr/>
        </p:nvSpPr>
        <p:spPr>
          <a:xfrm>
            <a:off x="793790" y="3606165"/>
            <a:ext cx="446484" cy="446484"/>
          </a:xfrm>
          <a:prstGeom prst="roundRect">
            <a:avLst>
              <a:gd name="adj" fmla="val 18670"/>
            </a:avLst>
          </a:prstGeom>
          <a:solidFill>
            <a:srgbClr val="FCE2CF"/>
          </a:solidFill>
          <a:ln w="7620">
            <a:solidFill>
              <a:srgbClr val="E2C8B5"/>
            </a:solidFill>
            <a:prstDash val="solid"/>
          </a:ln>
        </p:spPr>
        <p:txBody>
          <a:bodyPr/>
          <a:lstStyle/>
          <a:p>
            <a:endParaRPr lang="en-US"/>
          </a:p>
        </p:txBody>
      </p:sp>
      <p:sp>
        <p:nvSpPr>
          <p:cNvPr id="4" name="Text 2"/>
          <p:cNvSpPr/>
          <p:nvPr/>
        </p:nvSpPr>
        <p:spPr>
          <a:xfrm>
            <a:off x="1438632" y="3630930"/>
            <a:ext cx="5752505"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1950" dirty="0"/>
          </a:p>
        </p:txBody>
      </p:sp>
      <p:sp>
        <p:nvSpPr>
          <p:cNvPr id="5" name="Shape 3"/>
          <p:cNvSpPr/>
          <p:nvPr/>
        </p:nvSpPr>
        <p:spPr>
          <a:xfrm>
            <a:off x="7439144" y="3606165"/>
            <a:ext cx="446484" cy="446484"/>
          </a:xfrm>
          <a:prstGeom prst="roundRect">
            <a:avLst>
              <a:gd name="adj" fmla="val 18670"/>
            </a:avLst>
          </a:prstGeom>
          <a:solidFill>
            <a:srgbClr val="FCE2CF"/>
          </a:solidFill>
          <a:ln w="7620">
            <a:solidFill>
              <a:srgbClr val="E2C8B5"/>
            </a:solidFill>
            <a:prstDash val="solid"/>
          </a:ln>
        </p:spPr>
        <p:txBody>
          <a:bodyPr/>
          <a:lstStyle/>
          <a:p>
            <a:endParaRPr lang="en-US"/>
          </a:p>
        </p:txBody>
      </p:sp>
      <p:sp>
        <p:nvSpPr>
          <p:cNvPr id="6" name="Text 4"/>
          <p:cNvSpPr/>
          <p:nvPr/>
        </p:nvSpPr>
        <p:spPr>
          <a:xfrm>
            <a:off x="8083987" y="3630930"/>
            <a:ext cx="575262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1950" dirty="0"/>
          </a:p>
        </p:txBody>
      </p:sp>
      <p:sp>
        <p:nvSpPr>
          <p:cNvPr id="7" name="Shape 5"/>
          <p:cNvSpPr/>
          <p:nvPr/>
        </p:nvSpPr>
        <p:spPr>
          <a:xfrm>
            <a:off x="793790" y="4821674"/>
            <a:ext cx="446484" cy="446484"/>
          </a:xfrm>
          <a:prstGeom prst="roundRect">
            <a:avLst>
              <a:gd name="adj" fmla="val 18670"/>
            </a:avLst>
          </a:prstGeom>
          <a:solidFill>
            <a:srgbClr val="FCE2CF"/>
          </a:solidFill>
          <a:ln w="7620">
            <a:solidFill>
              <a:srgbClr val="E2C8B5"/>
            </a:solidFill>
            <a:prstDash val="solid"/>
          </a:ln>
        </p:spPr>
        <p:txBody>
          <a:bodyPr/>
          <a:lstStyle/>
          <a:p>
            <a:endParaRPr lang="en-US"/>
          </a:p>
        </p:txBody>
      </p:sp>
      <p:sp>
        <p:nvSpPr>
          <p:cNvPr id="8" name="Text 6"/>
          <p:cNvSpPr/>
          <p:nvPr/>
        </p:nvSpPr>
        <p:spPr>
          <a:xfrm>
            <a:off x="1438632" y="4846439"/>
            <a:ext cx="5752505"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1950" dirty="0"/>
          </a:p>
        </p:txBody>
      </p:sp>
      <p:sp>
        <p:nvSpPr>
          <p:cNvPr id="9" name="Shape 7"/>
          <p:cNvSpPr/>
          <p:nvPr/>
        </p:nvSpPr>
        <p:spPr>
          <a:xfrm>
            <a:off x="7439144" y="4821674"/>
            <a:ext cx="446484" cy="446484"/>
          </a:xfrm>
          <a:prstGeom prst="roundRect">
            <a:avLst>
              <a:gd name="adj" fmla="val 18670"/>
            </a:avLst>
          </a:prstGeom>
          <a:solidFill>
            <a:srgbClr val="FCE2CF"/>
          </a:solidFill>
          <a:ln w="7620">
            <a:solidFill>
              <a:srgbClr val="E2C8B5"/>
            </a:solidFill>
            <a:prstDash val="solid"/>
          </a:ln>
        </p:spPr>
        <p:txBody>
          <a:bodyPr/>
          <a:lstStyle/>
          <a:p>
            <a:endParaRPr lang="en-US"/>
          </a:p>
        </p:txBody>
      </p:sp>
      <p:sp>
        <p:nvSpPr>
          <p:cNvPr id="10" name="Text 8"/>
          <p:cNvSpPr/>
          <p:nvPr/>
        </p:nvSpPr>
        <p:spPr>
          <a:xfrm>
            <a:off x="8083987" y="4846439"/>
            <a:ext cx="5752624"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May check a box for recruiters</a:t>
            </a:r>
            <a:endParaRPr lang="en-US" sz="19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05088" y="484703"/>
            <a:ext cx="4407337" cy="550902"/>
          </a:xfrm>
          <a:prstGeom prst="rect">
            <a:avLst/>
          </a:prstGeom>
          <a:noFill/>
          <a:ln/>
        </p:spPr>
        <p:txBody>
          <a:bodyPr wrap="none" lIns="0" tIns="0" rIns="0" bIns="0" rtlCol="0" anchor="t"/>
          <a:lstStyle/>
          <a:p>
            <a:pPr marL="0" indent="0" algn="l">
              <a:lnSpc>
                <a:spcPts val="4300"/>
              </a:lnSpc>
              <a:buNone/>
            </a:pPr>
            <a:r>
              <a:rPr lang="en-US" sz="3450" dirty="0">
                <a:solidFill>
                  <a:srgbClr val="2C3F42"/>
                </a:solidFill>
                <a:latin typeface="Bitter Medium" pitchFamily="34" charset="0"/>
                <a:ea typeface="Bitter Medium" pitchFamily="34" charset="-122"/>
                <a:cs typeface="Bitter Medium" pitchFamily="34" charset="-120"/>
              </a:rPr>
              <a:t>Chatbot Elements</a:t>
            </a:r>
            <a:endParaRPr lang="en-US" sz="3450" dirty="0"/>
          </a:p>
        </p:txBody>
      </p:sp>
      <p:sp>
        <p:nvSpPr>
          <p:cNvPr id="3" name="Shape 1"/>
          <p:cNvSpPr/>
          <p:nvPr/>
        </p:nvSpPr>
        <p:spPr>
          <a:xfrm>
            <a:off x="705088" y="1388150"/>
            <a:ext cx="13220224" cy="1131808"/>
          </a:xfrm>
          <a:prstGeom prst="roundRect">
            <a:avLst>
              <a:gd name="adj" fmla="val 6542"/>
            </a:avLst>
          </a:prstGeom>
          <a:solidFill>
            <a:srgbClr val="FFF8F0"/>
          </a:solidFill>
          <a:ln w="22860">
            <a:solidFill>
              <a:srgbClr val="E2C8B5"/>
            </a:solidFill>
            <a:prstDash val="solid"/>
          </a:ln>
        </p:spPr>
        <p:txBody>
          <a:bodyPr/>
          <a:lstStyle/>
          <a:p>
            <a:endParaRPr lang="en-US"/>
          </a:p>
        </p:txBody>
      </p:sp>
      <p:sp>
        <p:nvSpPr>
          <p:cNvPr id="4" name="Shape 2"/>
          <p:cNvSpPr/>
          <p:nvPr/>
        </p:nvSpPr>
        <p:spPr>
          <a:xfrm>
            <a:off x="727948" y="1411010"/>
            <a:ext cx="705088" cy="1086088"/>
          </a:xfrm>
          <a:prstGeom prst="roundRect">
            <a:avLst>
              <a:gd name="adj" fmla="val 6611"/>
            </a:avLst>
          </a:prstGeom>
          <a:solidFill>
            <a:srgbClr val="FCE2CF"/>
          </a:solidFill>
          <a:ln/>
        </p:spPr>
        <p:txBody>
          <a:bodyPr/>
          <a:lstStyle/>
          <a:p>
            <a:endParaRPr lang="en-US"/>
          </a:p>
        </p:txBody>
      </p:sp>
      <p:sp>
        <p:nvSpPr>
          <p:cNvPr id="5" name="Text 3"/>
          <p:cNvSpPr/>
          <p:nvPr/>
        </p:nvSpPr>
        <p:spPr>
          <a:xfrm>
            <a:off x="944404" y="1788795"/>
            <a:ext cx="264438" cy="330517"/>
          </a:xfrm>
          <a:prstGeom prst="rect">
            <a:avLst/>
          </a:prstGeom>
          <a:noFill/>
          <a:ln/>
        </p:spPr>
        <p:txBody>
          <a:bodyPr wrap="none" lIns="0" tIns="0" rIns="0" bIns="0" rtlCol="0" anchor="t"/>
          <a:lstStyle/>
          <a:p>
            <a:pPr marL="0" indent="0" algn="l">
              <a:lnSpc>
                <a:spcPts val="2050"/>
              </a:lnSpc>
              <a:buNone/>
            </a:pPr>
            <a:r>
              <a:rPr lang="en-US" sz="2050" dirty="0">
                <a:solidFill>
                  <a:srgbClr val="2B2E3C"/>
                </a:solidFill>
                <a:latin typeface="Bitter Medium" pitchFamily="34" charset="0"/>
                <a:ea typeface="Bitter Medium" pitchFamily="34" charset="-122"/>
                <a:cs typeface="Bitter Medium" pitchFamily="34" charset="-120"/>
              </a:rPr>
              <a:t>1</a:t>
            </a:r>
            <a:endParaRPr lang="en-US" sz="2050" dirty="0"/>
          </a:p>
        </p:txBody>
      </p:sp>
      <p:sp>
        <p:nvSpPr>
          <p:cNvPr id="6" name="Text 4"/>
          <p:cNvSpPr/>
          <p:nvPr/>
        </p:nvSpPr>
        <p:spPr>
          <a:xfrm>
            <a:off x="1609249" y="1587222"/>
            <a:ext cx="2203609" cy="275392"/>
          </a:xfrm>
          <a:prstGeom prst="rect">
            <a:avLst/>
          </a:prstGeom>
          <a:noFill/>
          <a:ln/>
        </p:spPr>
        <p:txBody>
          <a:bodyPr wrap="none" lIns="0" tIns="0" rIns="0" bIns="0" rtlCol="0" anchor="t"/>
          <a:lstStyle/>
          <a:p>
            <a:pPr marL="0" indent="0" algn="l">
              <a:lnSpc>
                <a:spcPts val="2150"/>
              </a:lnSpc>
              <a:buNone/>
            </a:pPr>
            <a:r>
              <a:rPr lang="en-US" sz="1700" b="1" dirty="0">
                <a:solidFill>
                  <a:srgbClr val="2B2E3C"/>
                </a:solidFill>
                <a:latin typeface="Bitter Medium" pitchFamily="34" charset="0"/>
                <a:ea typeface="Bitter Medium" pitchFamily="34" charset="-122"/>
                <a:cs typeface="Bitter Medium" pitchFamily="34" charset="-120"/>
              </a:rPr>
              <a:t>User Interface</a:t>
            </a:r>
            <a:endParaRPr lang="en-US" sz="1700" dirty="0"/>
          </a:p>
        </p:txBody>
      </p:sp>
      <p:sp>
        <p:nvSpPr>
          <p:cNvPr id="7" name="Text 5"/>
          <p:cNvSpPr/>
          <p:nvPr/>
        </p:nvSpPr>
        <p:spPr>
          <a:xfrm>
            <a:off x="1609249" y="1968341"/>
            <a:ext cx="12293203" cy="352544"/>
          </a:xfrm>
          <a:prstGeom prst="rect">
            <a:avLst/>
          </a:prstGeom>
          <a:noFill/>
          <a:ln/>
        </p:spPr>
        <p:txBody>
          <a:bodyPr wrap="none" lIns="0" tIns="0" rIns="0" bIns="0" rtlCol="0" anchor="t"/>
          <a:lstStyle/>
          <a:p>
            <a:pPr marL="0" indent="0" algn="l">
              <a:lnSpc>
                <a:spcPts val="2750"/>
              </a:lnSpc>
              <a:buNone/>
            </a:pPr>
            <a:r>
              <a:rPr lang="en-US" sz="1700" dirty="0">
                <a:solidFill>
                  <a:srgbClr val="2B2E3C"/>
                </a:solidFill>
                <a:latin typeface="Open Sans" pitchFamily="34" charset="0"/>
                <a:ea typeface="Open Sans" pitchFamily="34" charset="-122"/>
                <a:cs typeface="Open Sans" pitchFamily="34" charset="-120"/>
              </a:rPr>
              <a:t>The front-end interface where users interact with the system</a:t>
            </a:r>
            <a:endParaRPr lang="en-US" sz="1700" dirty="0"/>
          </a:p>
        </p:txBody>
      </p:sp>
      <p:sp>
        <p:nvSpPr>
          <p:cNvPr id="8" name="Shape 6"/>
          <p:cNvSpPr/>
          <p:nvPr/>
        </p:nvSpPr>
        <p:spPr>
          <a:xfrm>
            <a:off x="705088" y="2696170"/>
            <a:ext cx="13220224" cy="1131808"/>
          </a:xfrm>
          <a:prstGeom prst="roundRect">
            <a:avLst>
              <a:gd name="adj" fmla="val 6542"/>
            </a:avLst>
          </a:prstGeom>
          <a:solidFill>
            <a:srgbClr val="FFF8F0"/>
          </a:solidFill>
          <a:ln w="22860">
            <a:solidFill>
              <a:srgbClr val="E2C8B5"/>
            </a:solidFill>
            <a:prstDash val="solid"/>
          </a:ln>
        </p:spPr>
        <p:txBody>
          <a:bodyPr/>
          <a:lstStyle/>
          <a:p>
            <a:endParaRPr lang="en-US"/>
          </a:p>
        </p:txBody>
      </p:sp>
      <p:sp>
        <p:nvSpPr>
          <p:cNvPr id="9" name="Shape 7"/>
          <p:cNvSpPr/>
          <p:nvPr/>
        </p:nvSpPr>
        <p:spPr>
          <a:xfrm>
            <a:off x="727948" y="2719030"/>
            <a:ext cx="705088" cy="1086088"/>
          </a:xfrm>
          <a:prstGeom prst="roundRect">
            <a:avLst>
              <a:gd name="adj" fmla="val 6611"/>
            </a:avLst>
          </a:prstGeom>
          <a:solidFill>
            <a:srgbClr val="FCE2CF"/>
          </a:solidFill>
          <a:ln/>
        </p:spPr>
        <p:txBody>
          <a:bodyPr/>
          <a:lstStyle/>
          <a:p>
            <a:endParaRPr lang="en-US"/>
          </a:p>
        </p:txBody>
      </p:sp>
      <p:sp>
        <p:nvSpPr>
          <p:cNvPr id="10" name="Text 8"/>
          <p:cNvSpPr/>
          <p:nvPr/>
        </p:nvSpPr>
        <p:spPr>
          <a:xfrm>
            <a:off x="944404" y="3096816"/>
            <a:ext cx="264438" cy="330517"/>
          </a:xfrm>
          <a:prstGeom prst="rect">
            <a:avLst/>
          </a:prstGeom>
          <a:noFill/>
          <a:ln/>
        </p:spPr>
        <p:txBody>
          <a:bodyPr wrap="none" lIns="0" tIns="0" rIns="0" bIns="0" rtlCol="0" anchor="t"/>
          <a:lstStyle/>
          <a:p>
            <a:pPr marL="0" indent="0" algn="l">
              <a:lnSpc>
                <a:spcPts val="2050"/>
              </a:lnSpc>
              <a:buNone/>
            </a:pPr>
            <a:r>
              <a:rPr lang="en-US" sz="2050" dirty="0">
                <a:solidFill>
                  <a:srgbClr val="2B2E3C"/>
                </a:solidFill>
                <a:latin typeface="Bitter Medium" pitchFamily="34" charset="0"/>
                <a:ea typeface="Bitter Medium" pitchFamily="34" charset="-122"/>
                <a:cs typeface="Bitter Medium" pitchFamily="34" charset="-120"/>
              </a:rPr>
              <a:t>2</a:t>
            </a:r>
            <a:endParaRPr lang="en-US" sz="2050" dirty="0"/>
          </a:p>
        </p:txBody>
      </p:sp>
      <p:sp>
        <p:nvSpPr>
          <p:cNvPr id="11" name="Text 9"/>
          <p:cNvSpPr/>
          <p:nvPr/>
        </p:nvSpPr>
        <p:spPr>
          <a:xfrm>
            <a:off x="1609249" y="2895243"/>
            <a:ext cx="2203609" cy="275392"/>
          </a:xfrm>
          <a:prstGeom prst="rect">
            <a:avLst/>
          </a:prstGeom>
          <a:noFill/>
          <a:ln/>
        </p:spPr>
        <p:txBody>
          <a:bodyPr wrap="none" lIns="0" tIns="0" rIns="0" bIns="0" rtlCol="0" anchor="t"/>
          <a:lstStyle/>
          <a:p>
            <a:pPr marL="0" indent="0" algn="l">
              <a:lnSpc>
                <a:spcPts val="2150"/>
              </a:lnSpc>
              <a:buNone/>
            </a:pPr>
            <a:r>
              <a:rPr lang="en-US" sz="1700" b="1" dirty="0">
                <a:solidFill>
                  <a:srgbClr val="2B2E3C"/>
                </a:solidFill>
                <a:latin typeface="Bitter Medium" pitchFamily="34" charset="0"/>
                <a:ea typeface="Bitter Medium" pitchFamily="34" charset="-122"/>
                <a:cs typeface="Bitter Medium" pitchFamily="34" charset="-120"/>
              </a:rPr>
              <a:t>API Connection</a:t>
            </a:r>
            <a:endParaRPr lang="en-US" sz="1700" dirty="0"/>
          </a:p>
        </p:txBody>
      </p:sp>
      <p:sp>
        <p:nvSpPr>
          <p:cNvPr id="12" name="Text 10"/>
          <p:cNvSpPr/>
          <p:nvPr/>
        </p:nvSpPr>
        <p:spPr>
          <a:xfrm>
            <a:off x="1609249" y="3276362"/>
            <a:ext cx="12293203" cy="352544"/>
          </a:xfrm>
          <a:prstGeom prst="rect">
            <a:avLst/>
          </a:prstGeom>
          <a:noFill/>
          <a:ln/>
        </p:spPr>
        <p:txBody>
          <a:bodyPr wrap="none" lIns="0" tIns="0" rIns="0" bIns="0" rtlCol="0" anchor="t"/>
          <a:lstStyle/>
          <a:p>
            <a:pPr marL="0" indent="0" algn="l">
              <a:lnSpc>
                <a:spcPts val="2750"/>
              </a:lnSpc>
              <a:buNone/>
            </a:pPr>
            <a:r>
              <a:rPr lang="en-US" sz="1700" dirty="0">
                <a:solidFill>
                  <a:srgbClr val="2B2E3C"/>
                </a:solidFill>
                <a:latin typeface="Open Sans" pitchFamily="34" charset="0"/>
                <a:ea typeface="Open Sans" pitchFamily="34" charset="-122"/>
                <a:cs typeface="Open Sans" pitchFamily="34" charset="-120"/>
              </a:rPr>
              <a:t>Secure connection to Large Language Model (OpenAI, Anthropic, Google, etc.)</a:t>
            </a:r>
            <a:endParaRPr lang="en-US" sz="1700" dirty="0"/>
          </a:p>
        </p:txBody>
      </p:sp>
      <p:sp>
        <p:nvSpPr>
          <p:cNvPr id="13" name="Shape 11"/>
          <p:cNvSpPr/>
          <p:nvPr/>
        </p:nvSpPr>
        <p:spPr>
          <a:xfrm>
            <a:off x="705088" y="4004191"/>
            <a:ext cx="13220224" cy="1131808"/>
          </a:xfrm>
          <a:prstGeom prst="roundRect">
            <a:avLst>
              <a:gd name="adj" fmla="val 6542"/>
            </a:avLst>
          </a:prstGeom>
          <a:solidFill>
            <a:srgbClr val="FFF8F0"/>
          </a:solidFill>
          <a:ln w="22860">
            <a:solidFill>
              <a:srgbClr val="E2C8B5"/>
            </a:solidFill>
            <a:prstDash val="solid"/>
          </a:ln>
        </p:spPr>
        <p:txBody>
          <a:bodyPr/>
          <a:lstStyle/>
          <a:p>
            <a:endParaRPr lang="en-US"/>
          </a:p>
        </p:txBody>
      </p:sp>
      <p:sp>
        <p:nvSpPr>
          <p:cNvPr id="14" name="Shape 12"/>
          <p:cNvSpPr/>
          <p:nvPr/>
        </p:nvSpPr>
        <p:spPr>
          <a:xfrm>
            <a:off x="727948" y="4027051"/>
            <a:ext cx="705088" cy="1086088"/>
          </a:xfrm>
          <a:prstGeom prst="roundRect">
            <a:avLst>
              <a:gd name="adj" fmla="val 6611"/>
            </a:avLst>
          </a:prstGeom>
          <a:solidFill>
            <a:srgbClr val="FCE2CF"/>
          </a:solidFill>
          <a:ln/>
        </p:spPr>
        <p:txBody>
          <a:bodyPr/>
          <a:lstStyle/>
          <a:p>
            <a:endParaRPr lang="en-US"/>
          </a:p>
        </p:txBody>
      </p:sp>
      <p:sp>
        <p:nvSpPr>
          <p:cNvPr id="15" name="Text 13"/>
          <p:cNvSpPr/>
          <p:nvPr/>
        </p:nvSpPr>
        <p:spPr>
          <a:xfrm>
            <a:off x="944404" y="4404836"/>
            <a:ext cx="264438" cy="330517"/>
          </a:xfrm>
          <a:prstGeom prst="rect">
            <a:avLst/>
          </a:prstGeom>
          <a:noFill/>
          <a:ln/>
        </p:spPr>
        <p:txBody>
          <a:bodyPr wrap="none" lIns="0" tIns="0" rIns="0" bIns="0" rtlCol="0" anchor="t"/>
          <a:lstStyle/>
          <a:p>
            <a:pPr marL="0" indent="0" algn="l">
              <a:lnSpc>
                <a:spcPts val="2050"/>
              </a:lnSpc>
              <a:buNone/>
            </a:pPr>
            <a:r>
              <a:rPr lang="en-US" sz="2050" dirty="0">
                <a:solidFill>
                  <a:srgbClr val="2B2E3C"/>
                </a:solidFill>
                <a:latin typeface="Bitter Medium" pitchFamily="34" charset="0"/>
                <a:ea typeface="Bitter Medium" pitchFamily="34" charset="-122"/>
                <a:cs typeface="Bitter Medium" pitchFamily="34" charset="-120"/>
              </a:rPr>
              <a:t>3</a:t>
            </a:r>
            <a:endParaRPr lang="en-US" sz="2050" dirty="0"/>
          </a:p>
        </p:txBody>
      </p:sp>
      <p:sp>
        <p:nvSpPr>
          <p:cNvPr id="16" name="Text 14"/>
          <p:cNvSpPr/>
          <p:nvPr/>
        </p:nvSpPr>
        <p:spPr>
          <a:xfrm>
            <a:off x="1609249" y="4203263"/>
            <a:ext cx="2203609" cy="275392"/>
          </a:xfrm>
          <a:prstGeom prst="rect">
            <a:avLst/>
          </a:prstGeom>
          <a:noFill/>
          <a:ln/>
        </p:spPr>
        <p:txBody>
          <a:bodyPr wrap="none" lIns="0" tIns="0" rIns="0" bIns="0" rtlCol="0" anchor="t"/>
          <a:lstStyle/>
          <a:p>
            <a:pPr marL="0" indent="0" algn="l">
              <a:lnSpc>
                <a:spcPts val="2150"/>
              </a:lnSpc>
              <a:buNone/>
            </a:pPr>
            <a:r>
              <a:rPr lang="en-US" sz="1700" b="1" dirty="0">
                <a:solidFill>
                  <a:srgbClr val="2B2E3C"/>
                </a:solidFill>
                <a:latin typeface="Bitter Medium" pitchFamily="34" charset="0"/>
                <a:ea typeface="Bitter Medium" pitchFamily="34" charset="-122"/>
                <a:cs typeface="Bitter Medium" pitchFamily="34" charset="-120"/>
              </a:rPr>
              <a:t>System Prompt</a:t>
            </a:r>
            <a:endParaRPr lang="en-US" sz="1700" dirty="0"/>
          </a:p>
        </p:txBody>
      </p:sp>
      <p:sp>
        <p:nvSpPr>
          <p:cNvPr id="17" name="Text 15"/>
          <p:cNvSpPr/>
          <p:nvPr/>
        </p:nvSpPr>
        <p:spPr>
          <a:xfrm>
            <a:off x="1609249" y="4584383"/>
            <a:ext cx="12293203" cy="352544"/>
          </a:xfrm>
          <a:prstGeom prst="rect">
            <a:avLst/>
          </a:prstGeom>
          <a:noFill/>
          <a:ln/>
        </p:spPr>
        <p:txBody>
          <a:bodyPr wrap="none" lIns="0" tIns="0" rIns="0" bIns="0" rtlCol="0" anchor="t"/>
          <a:lstStyle/>
          <a:p>
            <a:pPr marL="0" indent="0" algn="l">
              <a:lnSpc>
                <a:spcPts val="2750"/>
              </a:lnSpc>
              <a:buNone/>
            </a:pPr>
            <a:r>
              <a:rPr lang="en-US" sz="1700" dirty="0">
                <a:solidFill>
                  <a:srgbClr val="2B2E3C"/>
                </a:solidFill>
                <a:latin typeface="Open Sans" pitchFamily="34" charset="0"/>
                <a:ea typeface="Open Sans" pitchFamily="34" charset="-122"/>
                <a:cs typeface="Open Sans" pitchFamily="34" charset="-120"/>
              </a:rPr>
              <a:t>Foundational instructions that define the chatbot's behavior, expertise, and response style</a:t>
            </a:r>
            <a:endParaRPr lang="en-US" sz="1700" dirty="0"/>
          </a:p>
        </p:txBody>
      </p:sp>
      <p:sp>
        <p:nvSpPr>
          <p:cNvPr id="18" name="Shape 16"/>
          <p:cNvSpPr/>
          <p:nvPr/>
        </p:nvSpPr>
        <p:spPr>
          <a:xfrm>
            <a:off x="705088" y="5312212"/>
            <a:ext cx="13220224" cy="1131808"/>
          </a:xfrm>
          <a:prstGeom prst="roundRect">
            <a:avLst>
              <a:gd name="adj" fmla="val 6542"/>
            </a:avLst>
          </a:prstGeom>
          <a:solidFill>
            <a:srgbClr val="FFF8F0"/>
          </a:solidFill>
          <a:ln w="22860">
            <a:solidFill>
              <a:srgbClr val="E2C8B5"/>
            </a:solidFill>
            <a:prstDash val="solid"/>
          </a:ln>
        </p:spPr>
        <p:txBody>
          <a:bodyPr/>
          <a:lstStyle/>
          <a:p>
            <a:endParaRPr lang="en-US"/>
          </a:p>
        </p:txBody>
      </p:sp>
      <p:sp>
        <p:nvSpPr>
          <p:cNvPr id="19" name="Shape 17"/>
          <p:cNvSpPr/>
          <p:nvPr/>
        </p:nvSpPr>
        <p:spPr>
          <a:xfrm>
            <a:off x="727948" y="5335072"/>
            <a:ext cx="705088" cy="1086088"/>
          </a:xfrm>
          <a:prstGeom prst="roundRect">
            <a:avLst>
              <a:gd name="adj" fmla="val 6611"/>
            </a:avLst>
          </a:prstGeom>
          <a:solidFill>
            <a:srgbClr val="FCE2CF"/>
          </a:solidFill>
          <a:ln/>
        </p:spPr>
        <p:txBody>
          <a:bodyPr/>
          <a:lstStyle/>
          <a:p>
            <a:endParaRPr lang="en-US"/>
          </a:p>
        </p:txBody>
      </p:sp>
      <p:sp>
        <p:nvSpPr>
          <p:cNvPr id="20" name="Text 18"/>
          <p:cNvSpPr/>
          <p:nvPr/>
        </p:nvSpPr>
        <p:spPr>
          <a:xfrm>
            <a:off x="944404" y="5712857"/>
            <a:ext cx="264438" cy="330517"/>
          </a:xfrm>
          <a:prstGeom prst="rect">
            <a:avLst/>
          </a:prstGeom>
          <a:noFill/>
          <a:ln/>
        </p:spPr>
        <p:txBody>
          <a:bodyPr wrap="none" lIns="0" tIns="0" rIns="0" bIns="0" rtlCol="0" anchor="t"/>
          <a:lstStyle/>
          <a:p>
            <a:pPr marL="0" indent="0" algn="l">
              <a:lnSpc>
                <a:spcPts val="2050"/>
              </a:lnSpc>
              <a:buNone/>
            </a:pPr>
            <a:r>
              <a:rPr lang="en-US" sz="2050" dirty="0">
                <a:solidFill>
                  <a:srgbClr val="2B2E3C"/>
                </a:solidFill>
                <a:latin typeface="Bitter Medium" pitchFamily="34" charset="0"/>
                <a:ea typeface="Bitter Medium" pitchFamily="34" charset="-122"/>
                <a:cs typeface="Bitter Medium" pitchFamily="34" charset="-120"/>
              </a:rPr>
              <a:t>4</a:t>
            </a:r>
            <a:endParaRPr lang="en-US" sz="2050" dirty="0"/>
          </a:p>
        </p:txBody>
      </p:sp>
      <p:sp>
        <p:nvSpPr>
          <p:cNvPr id="21" name="Text 19"/>
          <p:cNvSpPr/>
          <p:nvPr/>
        </p:nvSpPr>
        <p:spPr>
          <a:xfrm>
            <a:off x="1609249" y="5511284"/>
            <a:ext cx="2203609" cy="275392"/>
          </a:xfrm>
          <a:prstGeom prst="rect">
            <a:avLst/>
          </a:prstGeom>
          <a:noFill/>
          <a:ln/>
        </p:spPr>
        <p:txBody>
          <a:bodyPr wrap="none" lIns="0" tIns="0" rIns="0" bIns="0" rtlCol="0" anchor="t"/>
          <a:lstStyle/>
          <a:p>
            <a:pPr marL="0" indent="0" algn="l">
              <a:lnSpc>
                <a:spcPts val="2150"/>
              </a:lnSpc>
              <a:buNone/>
            </a:pPr>
            <a:r>
              <a:rPr lang="en-US" sz="1700" b="1" dirty="0">
                <a:solidFill>
                  <a:srgbClr val="2B2E3C"/>
                </a:solidFill>
                <a:latin typeface="Bitter Medium" pitchFamily="34" charset="0"/>
                <a:ea typeface="Bitter Medium" pitchFamily="34" charset="-122"/>
                <a:cs typeface="Bitter Medium" pitchFamily="34" charset="-120"/>
              </a:rPr>
              <a:t>Document Retrieval</a:t>
            </a:r>
            <a:endParaRPr lang="en-US" sz="1700" dirty="0"/>
          </a:p>
        </p:txBody>
      </p:sp>
      <p:sp>
        <p:nvSpPr>
          <p:cNvPr id="22" name="Text 20"/>
          <p:cNvSpPr/>
          <p:nvPr/>
        </p:nvSpPr>
        <p:spPr>
          <a:xfrm>
            <a:off x="1609249" y="5892403"/>
            <a:ext cx="12293203" cy="352544"/>
          </a:xfrm>
          <a:prstGeom prst="rect">
            <a:avLst/>
          </a:prstGeom>
          <a:noFill/>
          <a:ln/>
        </p:spPr>
        <p:txBody>
          <a:bodyPr wrap="none" lIns="0" tIns="0" rIns="0" bIns="0" rtlCol="0" anchor="t"/>
          <a:lstStyle/>
          <a:p>
            <a:pPr marL="0" indent="0" algn="l">
              <a:lnSpc>
                <a:spcPts val="2750"/>
              </a:lnSpc>
              <a:buNone/>
            </a:pPr>
            <a:r>
              <a:rPr lang="en-US" sz="1700" dirty="0">
                <a:solidFill>
                  <a:srgbClr val="2B2E3C"/>
                </a:solidFill>
                <a:latin typeface="Open Sans" pitchFamily="34" charset="0"/>
                <a:ea typeface="Open Sans" pitchFamily="34" charset="-122"/>
                <a:cs typeface="Open Sans" pitchFamily="34" charset="-120"/>
              </a:rPr>
              <a:t>Optional capability to access and reference specific documents or knowledge bases</a:t>
            </a:r>
            <a:endParaRPr lang="en-US" sz="1700" dirty="0"/>
          </a:p>
        </p:txBody>
      </p:sp>
      <p:sp>
        <p:nvSpPr>
          <p:cNvPr id="23" name="Shape 21"/>
          <p:cNvSpPr/>
          <p:nvPr/>
        </p:nvSpPr>
        <p:spPr>
          <a:xfrm>
            <a:off x="705088" y="6620232"/>
            <a:ext cx="13220224" cy="1131808"/>
          </a:xfrm>
          <a:prstGeom prst="roundRect">
            <a:avLst>
              <a:gd name="adj" fmla="val 6542"/>
            </a:avLst>
          </a:prstGeom>
          <a:solidFill>
            <a:srgbClr val="FFF8F0"/>
          </a:solidFill>
          <a:ln w="22860">
            <a:solidFill>
              <a:srgbClr val="E2C8B5"/>
            </a:solidFill>
            <a:prstDash val="solid"/>
          </a:ln>
        </p:spPr>
        <p:txBody>
          <a:bodyPr/>
          <a:lstStyle/>
          <a:p>
            <a:endParaRPr lang="en-US"/>
          </a:p>
        </p:txBody>
      </p:sp>
      <p:sp>
        <p:nvSpPr>
          <p:cNvPr id="24" name="Shape 22"/>
          <p:cNvSpPr/>
          <p:nvPr/>
        </p:nvSpPr>
        <p:spPr>
          <a:xfrm>
            <a:off x="727948" y="6643092"/>
            <a:ext cx="705088" cy="1086088"/>
          </a:xfrm>
          <a:prstGeom prst="roundRect">
            <a:avLst>
              <a:gd name="adj" fmla="val 6611"/>
            </a:avLst>
          </a:prstGeom>
          <a:solidFill>
            <a:srgbClr val="FCE2CF"/>
          </a:solidFill>
          <a:ln/>
        </p:spPr>
        <p:txBody>
          <a:bodyPr/>
          <a:lstStyle/>
          <a:p>
            <a:endParaRPr lang="en-US"/>
          </a:p>
        </p:txBody>
      </p:sp>
      <p:sp>
        <p:nvSpPr>
          <p:cNvPr id="25" name="Text 23"/>
          <p:cNvSpPr/>
          <p:nvPr/>
        </p:nvSpPr>
        <p:spPr>
          <a:xfrm>
            <a:off x="944404" y="7020878"/>
            <a:ext cx="264438" cy="330517"/>
          </a:xfrm>
          <a:prstGeom prst="rect">
            <a:avLst/>
          </a:prstGeom>
          <a:noFill/>
          <a:ln/>
        </p:spPr>
        <p:txBody>
          <a:bodyPr wrap="none" lIns="0" tIns="0" rIns="0" bIns="0" rtlCol="0" anchor="t"/>
          <a:lstStyle/>
          <a:p>
            <a:pPr marL="0" indent="0" algn="l">
              <a:lnSpc>
                <a:spcPts val="2050"/>
              </a:lnSpc>
              <a:buNone/>
            </a:pPr>
            <a:r>
              <a:rPr lang="en-US" sz="2050" dirty="0">
                <a:solidFill>
                  <a:srgbClr val="2B2E3C"/>
                </a:solidFill>
                <a:latin typeface="Bitter Medium" pitchFamily="34" charset="0"/>
                <a:ea typeface="Bitter Medium" pitchFamily="34" charset="-122"/>
                <a:cs typeface="Bitter Medium" pitchFamily="34" charset="-120"/>
              </a:rPr>
              <a:t>5</a:t>
            </a:r>
            <a:endParaRPr lang="en-US" sz="2050" dirty="0"/>
          </a:p>
        </p:txBody>
      </p:sp>
      <p:sp>
        <p:nvSpPr>
          <p:cNvPr id="26" name="Text 24"/>
          <p:cNvSpPr/>
          <p:nvPr/>
        </p:nvSpPr>
        <p:spPr>
          <a:xfrm>
            <a:off x="1609249" y="6819305"/>
            <a:ext cx="2203609" cy="275392"/>
          </a:xfrm>
          <a:prstGeom prst="rect">
            <a:avLst/>
          </a:prstGeom>
          <a:noFill/>
          <a:ln/>
        </p:spPr>
        <p:txBody>
          <a:bodyPr wrap="none" lIns="0" tIns="0" rIns="0" bIns="0" rtlCol="0" anchor="t"/>
          <a:lstStyle/>
          <a:p>
            <a:pPr marL="0" indent="0" algn="l">
              <a:lnSpc>
                <a:spcPts val="2150"/>
              </a:lnSpc>
              <a:buNone/>
            </a:pPr>
            <a:r>
              <a:rPr lang="en-US" sz="1700" b="1" dirty="0">
                <a:solidFill>
                  <a:srgbClr val="2B2E3C"/>
                </a:solidFill>
                <a:latin typeface="Bitter Medium" pitchFamily="34" charset="0"/>
                <a:ea typeface="Bitter Medium" pitchFamily="34" charset="-122"/>
                <a:cs typeface="Bitter Medium" pitchFamily="34" charset="-120"/>
              </a:rPr>
              <a:t>Tool Integration</a:t>
            </a:r>
            <a:endParaRPr lang="en-US" sz="1700" dirty="0"/>
          </a:p>
        </p:txBody>
      </p:sp>
      <p:sp>
        <p:nvSpPr>
          <p:cNvPr id="27" name="Text 25"/>
          <p:cNvSpPr/>
          <p:nvPr/>
        </p:nvSpPr>
        <p:spPr>
          <a:xfrm>
            <a:off x="1609249" y="7200424"/>
            <a:ext cx="12293203" cy="352544"/>
          </a:xfrm>
          <a:prstGeom prst="rect">
            <a:avLst/>
          </a:prstGeom>
          <a:noFill/>
          <a:ln/>
        </p:spPr>
        <p:txBody>
          <a:bodyPr wrap="none" lIns="0" tIns="0" rIns="0" bIns="0" rtlCol="0" anchor="t"/>
          <a:lstStyle/>
          <a:p>
            <a:pPr marL="0" indent="0" algn="l">
              <a:lnSpc>
                <a:spcPts val="2750"/>
              </a:lnSpc>
              <a:buNone/>
            </a:pPr>
            <a:r>
              <a:rPr lang="en-US" sz="1700" dirty="0">
                <a:solidFill>
                  <a:srgbClr val="2B2E3C"/>
                </a:solidFill>
                <a:latin typeface="Open Sans" pitchFamily="34" charset="0"/>
                <a:ea typeface="Open Sans" pitchFamily="34" charset="-122"/>
                <a:cs typeface="Open Sans" pitchFamily="34" charset="-120"/>
              </a:rPr>
              <a:t>Optional connections to external tools, databases, or APIs for enhanced functionality</a:t>
            </a:r>
            <a:endParaRPr lang="en-US" sz="17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33312"/>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System Prompts: The Foundation</a:t>
            </a:r>
            <a:endParaRPr lang="en-US" sz="3900" dirty="0"/>
          </a:p>
        </p:txBody>
      </p:sp>
      <p:sp>
        <p:nvSpPr>
          <p:cNvPr id="4" name="Text 1"/>
          <p:cNvSpPr/>
          <p:nvPr/>
        </p:nvSpPr>
        <p:spPr>
          <a:xfrm>
            <a:off x="793790" y="3271123"/>
            <a:ext cx="7556421"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 system prompt is text sent to the LLM alongside each user prompt. It contains essential information and instructions that shape the AI's behavior and responses.</a:t>
            </a:r>
            <a:endParaRPr lang="en-US" sz="1950" dirty="0"/>
          </a:p>
        </p:txBody>
      </p:sp>
      <p:sp>
        <p:nvSpPr>
          <p:cNvPr id="5" name="Text 2"/>
          <p:cNvSpPr/>
          <p:nvPr/>
        </p:nvSpPr>
        <p:spPr>
          <a:xfrm>
            <a:off x="793790" y="4685228"/>
            <a:ext cx="7556421"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System prompts are fundamental to creating reliable, consistent AI behavior. They define the chatbot's personality, expertise level, response format, and operational constraints.</a:t>
            </a:r>
            <a:endParaRPr lang="en-US" sz="1950" dirty="0"/>
          </a:p>
        </p:txBody>
      </p:sp>
      <p:sp>
        <p:nvSpPr>
          <p:cNvPr id="6" name="Text 3"/>
          <p:cNvSpPr/>
          <p:nvPr/>
        </p:nvSpPr>
        <p:spPr>
          <a:xfrm>
            <a:off x="793790" y="6099334"/>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Explore </a:t>
            </a:r>
            <a:r>
              <a:rPr lang="en-US" sz="195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Anthropic's System Prompts</a:t>
            </a:r>
            <a:endParaRPr lang="en-US" sz="19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1167408"/>
            <a:ext cx="8870394"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RAG: Retrieval Augmented Generation</a:t>
            </a:r>
            <a:endParaRPr lang="en-US" sz="3900" dirty="0"/>
          </a:p>
        </p:txBody>
      </p:sp>
      <p:sp>
        <p:nvSpPr>
          <p:cNvPr id="3" name="Text 1"/>
          <p:cNvSpPr/>
          <p:nvPr/>
        </p:nvSpPr>
        <p:spPr>
          <a:xfrm>
            <a:off x="793790" y="218432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01</a:t>
            </a:r>
            <a:endParaRPr lang="en-US" sz="1550" dirty="0"/>
          </a:p>
        </p:txBody>
      </p:sp>
      <p:sp>
        <p:nvSpPr>
          <p:cNvPr id="4" name="Shape 2"/>
          <p:cNvSpPr/>
          <p:nvPr/>
        </p:nvSpPr>
        <p:spPr>
          <a:xfrm>
            <a:off x="793790" y="2498646"/>
            <a:ext cx="6422231" cy="22860"/>
          </a:xfrm>
          <a:prstGeom prst="rect">
            <a:avLst/>
          </a:prstGeom>
          <a:solidFill>
            <a:srgbClr val="D2600F"/>
          </a:solidFill>
          <a:ln/>
        </p:spPr>
        <p:txBody>
          <a:bodyPr/>
          <a:lstStyle/>
          <a:p>
            <a:endParaRPr lang="en-US"/>
          </a:p>
        </p:txBody>
      </p:sp>
      <p:sp>
        <p:nvSpPr>
          <p:cNvPr id="5" name="Text 3"/>
          <p:cNvSpPr/>
          <p:nvPr/>
        </p:nvSpPr>
        <p:spPr>
          <a:xfrm>
            <a:off x="793790" y="264354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Document Storage</a:t>
            </a:r>
            <a:endParaRPr lang="en-US" sz="1950" dirty="0"/>
          </a:p>
        </p:txBody>
      </p:sp>
      <p:sp>
        <p:nvSpPr>
          <p:cNvPr id="6" name="Text 4"/>
          <p:cNvSpPr/>
          <p:nvPr/>
        </p:nvSpPr>
        <p:spPr>
          <a:xfrm>
            <a:off x="793790" y="3072765"/>
            <a:ext cx="642223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Store relevant documents in a searchable database or vector store</a:t>
            </a:r>
            <a:endParaRPr lang="en-US" sz="1950" dirty="0"/>
          </a:p>
        </p:txBody>
      </p:sp>
      <p:sp>
        <p:nvSpPr>
          <p:cNvPr id="7" name="Text 5"/>
          <p:cNvSpPr/>
          <p:nvPr/>
        </p:nvSpPr>
        <p:spPr>
          <a:xfrm>
            <a:off x="7414379" y="218432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02</a:t>
            </a:r>
            <a:endParaRPr lang="en-US" sz="1550" dirty="0"/>
          </a:p>
        </p:txBody>
      </p:sp>
      <p:sp>
        <p:nvSpPr>
          <p:cNvPr id="8" name="Shape 6"/>
          <p:cNvSpPr/>
          <p:nvPr/>
        </p:nvSpPr>
        <p:spPr>
          <a:xfrm>
            <a:off x="7414379" y="2498646"/>
            <a:ext cx="6422231" cy="22860"/>
          </a:xfrm>
          <a:prstGeom prst="rect">
            <a:avLst/>
          </a:prstGeom>
          <a:solidFill>
            <a:srgbClr val="D2600F"/>
          </a:solidFill>
          <a:ln/>
        </p:spPr>
        <p:txBody>
          <a:bodyPr/>
          <a:lstStyle/>
          <a:p>
            <a:endParaRPr lang="en-US"/>
          </a:p>
        </p:txBody>
      </p:sp>
      <p:sp>
        <p:nvSpPr>
          <p:cNvPr id="9" name="Text 7"/>
          <p:cNvSpPr/>
          <p:nvPr/>
        </p:nvSpPr>
        <p:spPr>
          <a:xfrm>
            <a:off x="7414379" y="264354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Relevance Matching</a:t>
            </a:r>
            <a:endParaRPr lang="en-US" sz="1950" dirty="0"/>
          </a:p>
        </p:txBody>
      </p:sp>
      <p:sp>
        <p:nvSpPr>
          <p:cNvPr id="10" name="Text 8"/>
          <p:cNvSpPr/>
          <p:nvPr/>
        </p:nvSpPr>
        <p:spPr>
          <a:xfrm>
            <a:off x="7414379" y="3072765"/>
            <a:ext cx="642223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Choose most relevant document chunks using vector similarity algorithms</a:t>
            </a:r>
            <a:endParaRPr lang="en-US" sz="1950" dirty="0"/>
          </a:p>
        </p:txBody>
      </p:sp>
      <p:sp>
        <p:nvSpPr>
          <p:cNvPr id="11" name="Text 9"/>
          <p:cNvSpPr/>
          <p:nvPr/>
        </p:nvSpPr>
        <p:spPr>
          <a:xfrm>
            <a:off x="793790" y="4213860"/>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03</a:t>
            </a:r>
            <a:endParaRPr lang="en-US" sz="1550" dirty="0"/>
          </a:p>
        </p:txBody>
      </p:sp>
      <p:sp>
        <p:nvSpPr>
          <p:cNvPr id="12" name="Shape 10"/>
          <p:cNvSpPr/>
          <p:nvPr/>
        </p:nvSpPr>
        <p:spPr>
          <a:xfrm>
            <a:off x="793790" y="4528185"/>
            <a:ext cx="6422231" cy="22860"/>
          </a:xfrm>
          <a:prstGeom prst="rect">
            <a:avLst/>
          </a:prstGeom>
          <a:solidFill>
            <a:srgbClr val="D2600F"/>
          </a:solidFill>
          <a:ln/>
        </p:spPr>
        <p:txBody>
          <a:bodyPr/>
          <a:lstStyle/>
          <a:p>
            <a:endParaRPr lang="en-US"/>
          </a:p>
        </p:txBody>
      </p:sp>
      <p:sp>
        <p:nvSpPr>
          <p:cNvPr id="13" name="Text 11"/>
          <p:cNvSpPr/>
          <p:nvPr/>
        </p:nvSpPr>
        <p:spPr>
          <a:xfrm>
            <a:off x="793790" y="467308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Context Integration</a:t>
            </a:r>
            <a:endParaRPr lang="en-US" sz="1950" dirty="0"/>
          </a:p>
        </p:txBody>
      </p:sp>
      <p:sp>
        <p:nvSpPr>
          <p:cNvPr id="14" name="Text 12"/>
          <p:cNvSpPr/>
          <p:nvPr/>
        </p:nvSpPr>
        <p:spPr>
          <a:xfrm>
            <a:off x="793790" y="5102304"/>
            <a:ext cx="642223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Send relevant chunks to LLM along with user prompt and system prompt</a:t>
            </a:r>
            <a:endParaRPr lang="en-US" sz="1950" dirty="0"/>
          </a:p>
        </p:txBody>
      </p:sp>
      <p:sp>
        <p:nvSpPr>
          <p:cNvPr id="15" name="Text 13"/>
          <p:cNvSpPr/>
          <p:nvPr/>
        </p:nvSpPr>
        <p:spPr>
          <a:xfrm>
            <a:off x="7414379" y="4213860"/>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04</a:t>
            </a:r>
            <a:endParaRPr lang="en-US" sz="1550" dirty="0"/>
          </a:p>
        </p:txBody>
      </p:sp>
      <p:sp>
        <p:nvSpPr>
          <p:cNvPr id="16" name="Shape 14"/>
          <p:cNvSpPr/>
          <p:nvPr/>
        </p:nvSpPr>
        <p:spPr>
          <a:xfrm>
            <a:off x="7414379" y="4528185"/>
            <a:ext cx="6422231" cy="22860"/>
          </a:xfrm>
          <a:prstGeom prst="rect">
            <a:avLst/>
          </a:prstGeom>
          <a:solidFill>
            <a:srgbClr val="D2600F"/>
          </a:solidFill>
          <a:ln/>
        </p:spPr>
        <p:txBody>
          <a:bodyPr/>
          <a:lstStyle/>
          <a:p>
            <a:endParaRPr lang="en-US"/>
          </a:p>
        </p:txBody>
      </p:sp>
      <p:sp>
        <p:nvSpPr>
          <p:cNvPr id="17" name="Text 15"/>
          <p:cNvSpPr/>
          <p:nvPr/>
        </p:nvSpPr>
        <p:spPr>
          <a:xfrm>
            <a:off x="7414379" y="467308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Enhanced Response</a:t>
            </a:r>
            <a:endParaRPr lang="en-US" sz="1950" dirty="0"/>
          </a:p>
        </p:txBody>
      </p:sp>
      <p:sp>
        <p:nvSpPr>
          <p:cNvPr id="18" name="Text 16"/>
          <p:cNvSpPr/>
          <p:nvPr/>
        </p:nvSpPr>
        <p:spPr>
          <a:xfrm>
            <a:off x="7414379" y="5102304"/>
            <a:ext cx="642223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Generate responses grounded in specific, authoritative source material</a:t>
            </a:r>
            <a:endParaRPr lang="en-US" sz="1950" dirty="0"/>
          </a:p>
        </p:txBody>
      </p:sp>
      <p:sp>
        <p:nvSpPr>
          <p:cNvPr id="19" name="Text 17"/>
          <p:cNvSpPr/>
          <p:nvPr/>
        </p:nvSpPr>
        <p:spPr>
          <a:xfrm>
            <a:off x="793790" y="6268283"/>
            <a:ext cx="1304282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RAG is a key element of many corporate AI implementations. This ensures AI responses are grounded in specific, authoritative sources rather than general training data.</a:t>
            </a:r>
            <a:endParaRPr lang="en-US" sz="19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37259"/>
            <a:ext cx="5065038"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Example RAG Chatbot</a:t>
            </a:r>
            <a:endParaRPr lang="en-US" sz="3900" dirty="0"/>
          </a:p>
        </p:txBody>
      </p:sp>
      <p:sp>
        <p:nvSpPr>
          <p:cNvPr id="4" name="Text 1"/>
          <p:cNvSpPr/>
          <p:nvPr/>
        </p:nvSpPr>
        <p:spPr>
          <a:xfrm>
            <a:off x="793790" y="3754993"/>
            <a:ext cx="7556421" cy="396954"/>
          </a:xfrm>
          <a:prstGeom prst="rect">
            <a:avLst/>
          </a:prstGeom>
          <a:noFill/>
          <a:ln/>
        </p:spPr>
        <p:txBody>
          <a:bodyPr wrap="none" lIns="0" tIns="0" rIns="0" bIns="0" rtlCol="0" anchor="t"/>
          <a:lstStyle/>
          <a:p>
            <a:pPr marL="0" indent="0" algn="l">
              <a:lnSpc>
                <a:spcPts val="3100"/>
              </a:lnSpc>
              <a:buNone/>
            </a:pPr>
            <a:endParaRPr lang="en-US" sz="1950" dirty="0"/>
          </a:p>
        </p:txBody>
      </p:sp>
      <p:sp>
        <p:nvSpPr>
          <p:cNvPr id="5" name="Text 2"/>
          <p:cNvSpPr/>
          <p:nvPr/>
        </p:nvSpPr>
        <p:spPr>
          <a:xfrm>
            <a:off x="793790" y="4375190"/>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 Visit </a:t>
            </a:r>
            <a:r>
              <a:rPr lang="en-US" sz="195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chat.derivative-securities.org</a:t>
            </a:r>
            <a:endParaRPr lang="en-US" sz="1950" dirty="0"/>
          </a:p>
        </p:txBody>
      </p:sp>
      <p:sp>
        <p:nvSpPr>
          <p:cNvPr id="6" name="Text 3"/>
          <p:cNvSpPr/>
          <p:nvPr/>
        </p:nvSpPr>
        <p:spPr>
          <a:xfrm>
            <a:off x="781350" y="4995386"/>
            <a:ext cx="7556421" cy="396954"/>
          </a:xfrm>
          <a:prstGeom prst="rect">
            <a:avLst/>
          </a:prstGeom>
          <a:noFill/>
          <a:ln/>
        </p:spPr>
        <p:txBody>
          <a:bodyPr wrap="none" lIns="0" tIns="0" rIns="0" bIns="0" rtlCol="0" anchor="t"/>
          <a:lstStyle/>
          <a:p>
            <a:pPr marL="0" indent="0" algn="l">
              <a:lnSpc>
                <a:spcPts val="3100"/>
              </a:lnSpc>
              <a:buNone/>
            </a:pPr>
            <a:endParaRPr lang="en-US" sz="19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374710"/>
            <a:ext cx="7084416" cy="5291998"/>
          </a:xfrm>
          <a:prstGeom prst="rect">
            <a:avLst/>
          </a:prstGeom>
        </p:spPr>
      </p:pic>
      <p:sp>
        <p:nvSpPr>
          <p:cNvPr id="3" name="Text 0"/>
          <p:cNvSpPr/>
          <p:nvPr/>
        </p:nvSpPr>
        <p:spPr>
          <a:xfrm>
            <a:off x="8594311" y="3606399"/>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Chatbot Architecture</a:t>
            </a:r>
            <a:endParaRPr lang="en-US" sz="3900" dirty="0"/>
          </a:p>
        </p:txBody>
      </p:sp>
      <p:sp>
        <p:nvSpPr>
          <p:cNvPr id="4" name="Text 1"/>
          <p:cNvSpPr/>
          <p:nvPr/>
        </p:nvSpPr>
        <p:spPr>
          <a:xfrm>
            <a:off x="7294245" y="4375071"/>
            <a:ext cx="6549866" cy="317540"/>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2872026"/>
            <a:ext cx="5362813"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Claude Code Live Demo</a:t>
            </a:r>
            <a:endParaRPr lang="en-US" sz="3900" dirty="0"/>
          </a:p>
        </p:txBody>
      </p:sp>
      <p:sp>
        <p:nvSpPr>
          <p:cNvPr id="3" name="Shape 1"/>
          <p:cNvSpPr/>
          <p:nvPr/>
        </p:nvSpPr>
        <p:spPr>
          <a:xfrm>
            <a:off x="793790" y="3789759"/>
            <a:ext cx="13042821" cy="1567815"/>
          </a:xfrm>
          <a:prstGeom prst="roundRect">
            <a:avLst>
              <a:gd name="adj" fmla="val 5317"/>
            </a:avLst>
          </a:prstGeom>
          <a:solidFill>
            <a:srgbClr val="F2EBE3"/>
          </a:solidFill>
          <a:ln/>
        </p:spPr>
        <p:txBody>
          <a:bodyPr/>
          <a:lstStyle/>
          <a:p>
            <a:endParaRPr lang="en-US"/>
          </a:p>
        </p:txBody>
      </p:sp>
      <p:sp>
        <p:nvSpPr>
          <p:cNvPr id="4" name="Shape 2"/>
          <p:cNvSpPr/>
          <p:nvPr/>
        </p:nvSpPr>
        <p:spPr>
          <a:xfrm>
            <a:off x="783908" y="3789759"/>
            <a:ext cx="13062585" cy="1865470"/>
          </a:xfrm>
          <a:prstGeom prst="roundRect">
            <a:avLst>
              <a:gd name="adj" fmla="val 1899"/>
            </a:avLst>
          </a:prstGeom>
          <a:solidFill>
            <a:srgbClr val="F2EBE3"/>
          </a:solidFill>
          <a:ln/>
        </p:spPr>
        <p:txBody>
          <a:bodyPr/>
          <a:lstStyle/>
          <a:p>
            <a:endParaRPr lang="en-US"/>
          </a:p>
        </p:txBody>
      </p:sp>
      <p:sp>
        <p:nvSpPr>
          <p:cNvPr id="5" name="Text 3"/>
          <p:cNvSpPr/>
          <p:nvPr/>
        </p:nvSpPr>
        <p:spPr>
          <a:xfrm>
            <a:off x="982266" y="3938588"/>
            <a:ext cx="12665869" cy="1716641"/>
          </a:xfrm>
          <a:prstGeom prst="rect">
            <a:avLst/>
          </a:prstGeom>
          <a:noFill/>
          <a:ln/>
        </p:spPr>
        <p:txBody>
          <a:bodyPr wrap="square" lIns="0" tIns="0" rIns="0" bIns="0" rtlCol="0" anchor="t"/>
          <a:lstStyle/>
          <a:p>
            <a:pPr marL="0" indent="0" algn="l">
              <a:lnSpc>
                <a:spcPts val="2500"/>
              </a:lnSpc>
              <a:buNone/>
            </a:pPr>
            <a:r>
              <a:rPr lang="en-US" sz="2000" dirty="0">
                <a:solidFill>
                  <a:srgbClr val="2B2E3C"/>
                </a:solidFill>
                <a:highlight>
                  <a:srgbClr val="F2EBE3"/>
                </a:highlight>
                <a:latin typeface="Consolas" pitchFamily="34" charset="0"/>
                <a:ea typeface="Consolas" pitchFamily="34" charset="-122"/>
                <a:cs typeface="Consolas" pitchFamily="34" charset="-120"/>
              </a:rPr>
              <a:t>Create a streamlit app that takes a user prompt and sends it to OpenAI GPT 4.1 using my OPENAI_API_KEY stored in C:\users\kerry\Dropbox\.ENV. In the system prompt, tell GPT to respond in Spanish. Run the app. </a:t>
            </a:r>
          </a:p>
          <a:p>
            <a:pPr marL="0" indent="0" algn="l">
              <a:lnSpc>
                <a:spcPts val="2500"/>
              </a:lnSpc>
              <a:buNone/>
            </a:pPr>
            <a:endParaRPr lang="en-US" sz="2000" dirty="0">
              <a:solidFill>
                <a:srgbClr val="2B2E3C"/>
              </a:solidFill>
              <a:highlight>
                <a:srgbClr val="F2EBE3"/>
              </a:highlight>
              <a:latin typeface="Consolas" pitchFamily="34" charset="0"/>
              <a:ea typeface="Consolas" pitchFamily="34" charset="-122"/>
              <a:cs typeface="Consolas" pitchFamily="34" charset="-120"/>
            </a:endParaRPr>
          </a:p>
          <a:p>
            <a:pPr marL="0" indent="0" algn="l">
              <a:lnSpc>
                <a:spcPts val="2500"/>
              </a:lnSpc>
              <a:buNone/>
            </a:pPr>
            <a:r>
              <a:rPr lang="en-US" sz="2000" dirty="0">
                <a:solidFill>
                  <a:srgbClr val="2B2E3C"/>
                </a:solidFill>
                <a:highlight>
                  <a:srgbClr val="F2EBE3"/>
                </a:highlight>
                <a:latin typeface="Consolas" pitchFamily="34" charset="0"/>
                <a:ea typeface="Consolas" pitchFamily="34" charset="-122"/>
                <a:cs typeface="Consolas" pitchFamily="34" charset="-120"/>
              </a:rPr>
              <a:t>Use my NGROK_TOKEN in C:\users\kerry\Dropbox\.ENV to tunnel the app.</a:t>
            </a:r>
            <a:endParaRPr 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24714"/>
            <a:ext cx="6568916"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Agents = Enhanced Chatbots</a:t>
            </a:r>
            <a:endParaRPr lang="en-US" sz="3900" dirty="0"/>
          </a:p>
        </p:txBody>
      </p:sp>
      <p:sp>
        <p:nvSpPr>
          <p:cNvPr id="4" name="Shape 1"/>
          <p:cNvSpPr/>
          <p:nvPr/>
        </p:nvSpPr>
        <p:spPr>
          <a:xfrm>
            <a:off x="6280190" y="2442448"/>
            <a:ext cx="3679031" cy="2428994"/>
          </a:xfrm>
          <a:prstGeom prst="roundRect">
            <a:avLst>
              <a:gd name="adj" fmla="val 3432"/>
            </a:avLst>
          </a:prstGeom>
          <a:solidFill>
            <a:srgbClr val="FCE2CF"/>
          </a:solidFill>
          <a:ln w="7620">
            <a:solidFill>
              <a:srgbClr val="E2C8B5"/>
            </a:solidFill>
            <a:prstDash val="solid"/>
          </a:ln>
        </p:spPr>
        <p:txBody>
          <a:bodyPr/>
          <a:lstStyle/>
          <a:p>
            <a:endParaRPr lang="en-US"/>
          </a:p>
        </p:txBody>
      </p:sp>
      <p:sp>
        <p:nvSpPr>
          <p:cNvPr id="5" name="Text 2"/>
          <p:cNvSpPr/>
          <p:nvPr/>
        </p:nvSpPr>
        <p:spPr>
          <a:xfrm>
            <a:off x="6486168" y="264842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Definition</a:t>
            </a:r>
            <a:endParaRPr lang="en-US" sz="1950" dirty="0"/>
          </a:p>
        </p:txBody>
      </p:sp>
      <p:sp>
        <p:nvSpPr>
          <p:cNvPr id="6" name="Text 3"/>
          <p:cNvSpPr/>
          <p:nvPr/>
        </p:nvSpPr>
        <p:spPr>
          <a:xfrm>
            <a:off x="6486168" y="3077647"/>
            <a:ext cx="3267075" cy="1587818"/>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An AI agent is a chatbot equipped with tools to perform actions beyond conversation</a:t>
            </a:r>
            <a:endParaRPr lang="en-US" sz="1950" dirty="0"/>
          </a:p>
        </p:txBody>
      </p:sp>
      <p:sp>
        <p:nvSpPr>
          <p:cNvPr id="7" name="Shape 4"/>
          <p:cNvSpPr/>
          <p:nvPr/>
        </p:nvSpPr>
        <p:spPr>
          <a:xfrm>
            <a:off x="10157579" y="2442448"/>
            <a:ext cx="3679031" cy="2428994"/>
          </a:xfrm>
          <a:prstGeom prst="roundRect">
            <a:avLst>
              <a:gd name="adj" fmla="val 3432"/>
            </a:avLst>
          </a:prstGeom>
          <a:solidFill>
            <a:srgbClr val="FCE2CF"/>
          </a:solidFill>
          <a:ln w="7620">
            <a:solidFill>
              <a:srgbClr val="E2C8B5"/>
            </a:solidFill>
            <a:prstDash val="solid"/>
          </a:ln>
        </p:spPr>
        <p:txBody>
          <a:bodyPr/>
          <a:lstStyle/>
          <a:p>
            <a:endParaRPr lang="en-US"/>
          </a:p>
        </p:txBody>
      </p:sp>
      <p:sp>
        <p:nvSpPr>
          <p:cNvPr id="8" name="Text 5"/>
          <p:cNvSpPr/>
          <p:nvPr/>
        </p:nvSpPr>
        <p:spPr>
          <a:xfrm>
            <a:off x="10363557" y="264842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Current Examples</a:t>
            </a:r>
            <a:endParaRPr lang="en-US" sz="1950" dirty="0"/>
          </a:p>
        </p:txBody>
      </p:sp>
      <p:sp>
        <p:nvSpPr>
          <p:cNvPr id="9" name="Text 6"/>
          <p:cNvSpPr/>
          <p:nvPr/>
        </p:nvSpPr>
        <p:spPr>
          <a:xfrm>
            <a:off x="10363557" y="3077647"/>
            <a:ext cx="3267075" cy="1587818"/>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Claude and ChatGPT function as agents - they can execute code in Python environments</a:t>
            </a:r>
            <a:endParaRPr lang="en-US" sz="1950" dirty="0"/>
          </a:p>
        </p:txBody>
      </p:sp>
      <p:sp>
        <p:nvSpPr>
          <p:cNvPr id="10" name="Shape 7"/>
          <p:cNvSpPr/>
          <p:nvPr/>
        </p:nvSpPr>
        <p:spPr>
          <a:xfrm>
            <a:off x="6280190" y="5069800"/>
            <a:ext cx="7556421" cy="1635085"/>
          </a:xfrm>
          <a:prstGeom prst="roundRect">
            <a:avLst>
              <a:gd name="adj" fmla="val 5098"/>
            </a:avLst>
          </a:prstGeom>
          <a:solidFill>
            <a:srgbClr val="FCE2CF"/>
          </a:solidFill>
          <a:ln w="7620">
            <a:solidFill>
              <a:srgbClr val="E2C8B5"/>
            </a:solidFill>
            <a:prstDash val="solid"/>
          </a:ln>
        </p:spPr>
        <p:txBody>
          <a:bodyPr/>
          <a:lstStyle/>
          <a:p>
            <a:endParaRPr lang="en-US"/>
          </a:p>
        </p:txBody>
      </p:sp>
      <p:sp>
        <p:nvSpPr>
          <p:cNvPr id="11" name="Text 8"/>
          <p:cNvSpPr/>
          <p:nvPr/>
        </p:nvSpPr>
        <p:spPr>
          <a:xfrm>
            <a:off x="6486168" y="5275778"/>
            <a:ext cx="2482572"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Database Integration</a:t>
            </a:r>
            <a:endParaRPr lang="en-US" sz="1950" dirty="0"/>
          </a:p>
        </p:txBody>
      </p:sp>
      <p:sp>
        <p:nvSpPr>
          <p:cNvPr id="12" name="Text 9"/>
          <p:cNvSpPr/>
          <p:nvPr/>
        </p:nvSpPr>
        <p:spPr>
          <a:xfrm>
            <a:off x="6486168" y="5704999"/>
            <a:ext cx="714446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Database tools are particularly valuable for chatbots in financial applications</a:t>
            </a:r>
            <a:endParaRPr lang="en-US" sz="19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2427327"/>
            <a:ext cx="6775252"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Claude for Financial Services:</a:t>
            </a:r>
            <a:endParaRPr lang="en-US" sz="3900" dirty="0"/>
          </a:p>
        </p:txBody>
      </p:sp>
      <p:sp>
        <p:nvSpPr>
          <p:cNvPr id="3" name="Text 1"/>
          <p:cNvSpPr/>
          <p:nvPr/>
        </p:nvSpPr>
        <p:spPr>
          <a:xfrm>
            <a:off x="1091446" y="3667482"/>
            <a:ext cx="12745164"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"Through data providers, Claude has real-time access to comprehensive financial information:"</a:t>
            </a:r>
            <a:endParaRPr lang="en-US" sz="1950" dirty="0"/>
          </a:p>
        </p:txBody>
      </p:sp>
      <p:sp>
        <p:nvSpPr>
          <p:cNvPr id="4" name="Shape 2"/>
          <p:cNvSpPr/>
          <p:nvPr/>
        </p:nvSpPr>
        <p:spPr>
          <a:xfrm>
            <a:off x="793790" y="3444240"/>
            <a:ext cx="22860" cy="843439"/>
          </a:xfrm>
          <a:prstGeom prst="rect">
            <a:avLst/>
          </a:prstGeom>
          <a:solidFill>
            <a:srgbClr val="D2600F"/>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793790" y="4510921"/>
            <a:ext cx="396835" cy="396835"/>
          </a:xfrm>
          <a:prstGeom prst="rect">
            <a:avLst/>
          </a:prstGeom>
        </p:spPr>
      </p:pic>
      <p:sp>
        <p:nvSpPr>
          <p:cNvPr id="6" name="Text 3"/>
          <p:cNvSpPr/>
          <p:nvPr/>
        </p:nvSpPr>
        <p:spPr>
          <a:xfrm>
            <a:off x="1438632" y="457914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Data Platforms</a:t>
            </a:r>
            <a:endParaRPr lang="en-US" sz="1950" dirty="0"/>
          </a:p>
        </p:txBody>
      </p:sp>
      <p:sp>
        <p:nvSpPr>
          <p:cNvPr id="7" name="Text 4"/>
          <p:cNvSpPr/>
          <p:nvPr/>
        </p:nvSpPr>
        <p:spPr>
          <a:xfrm>
            <a:off x="1438632" y="5008364"/>
            <a:ext cx="3537347"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Box, Daloopa, Databricks</a:t>
            </a:r>
            <a:endParaRPr lang="en-US" sz="1950" dirty="0"/>
          </a:p>
        </p:txBody>
      </p:sp>
      <p:pic>
        <p:nvPicPr>
          <p:cNvPr id="8" name="Image 1" descr="preencoded.png"/>
          <p:cNvPicPr>
            <a:picLocks noChangeAspect="1"/>
          </p:cNvPicPr>
          <p:nvPr/>
        </p:nvPicPr>
        <p:blipFill>
          <a:blip r:embed="rId4"/>
          <a:stretch>
            <a:fillRect/>
          </a:stretch>
        </p:blipFill>
        <p:spPr>
          <a:xfrm>
            <a:off x="5223986" y="4510921"/>
            <a:ext cx="396835" cy="396835"/>
          </a:xfrm>
          <a:prstGeom prst="rect">
            <a:avLst/>
          </a:prstGeom>
        </p:spPr>
      </p:pic>
      <p:sp>
        <p:nvSpPr>
          <p:cNvPr id="9" name="Text 5"/>
          <p:cNvSpPr/>
          <p:nvPr/>
        </p:nvSpPr>
        <p:spPr>
          <a:xfrm>
            <a:off x="5868829" y="457914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Financial Data</a:t>
            </a:r>
            <a:endParaRPr lang="en-US" sz="1950" dirty="0"/>
          </a:p>
        </p:txBody>
      </p:sp>
      <p:sp>
        <p:nvSpPr>
          <p:cNvPr id="10" name="Text 6"/>
          <p:cNvSpPr/>
          <p:nvPr/>
        </p:nvSpPr>
        <p:spPr>
          <a:xfrm>
            <a:off x="5868829" y="5008364"/>
            <a:ext cx="3537466"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FactSet, Morningstar, Palantir</a:t>
            </a:r>
            <a:endParaRPr lang="en-US" sz="1950" dirty="0"/>
          </a:p>
        </p:txBody>
      </p:sp>
      <p:pic>
        <p:nvPicPr>
          <p:cNvPr id="11" name="Image 2" descr="preencoded.png"/>
          <p:cNvPicPr>
            <a:picLocks noChangeAspect="1"/>
          </p:cNvPicPr>
          <p:nvPr/>
        </p:nvPicPr>
        <p:blipFill>
          <a:blip r:embed="rId5"/>
          <a:stretch>
            <a:fillRect/>
          </a:stretch>
        </p:blipFill>
        <p:spPr>
          <a:xfrm>
            <a:off x="9654302" y="4510921"/>
            <a:ext cx="396835" cy="396835"/>
          </a:xfrm>
          <a:prstGeom prst="rect">
            <a:avLst/>
          </a:prstGeom>
        </p:spPr>
      </p:pic>
      <p:sp>
        <p:nvSpPr>
          <p:cNvPr id="12" name="Text 7"/>
          <p:cNvSpPr/>
          <p:nvPr/>
        </p:nvSpPr>
        <p:spPr>
          <a:xfrm>
            <a:off x="10299144" y="457914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Market Intelligence</a:t>
            </a:r>
            <a:endParaRPr lang="en-US" sz="1950" dirty="0"/>
          </a:p>
        </p:txBody>
      </p:sp>
      <p:sp>
        <p:nvSpPr>
          <p:cNvPr id="13" name="Text 8"/>
          <p:cNvSpPr/>
          <p:nvPr/>
        </p:nvSpPr>
        <p:spPr>
          <a:xfrm>
            <a:off x="10299144" y="5008364"/>
            <a:ext cx="3537466"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PitchBook, S&amp;P Global, Snowflake</a:t>
            </a:r>
            <a:endParaRPr lang="en-US" sz="19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2018586"/>
            <a:ext cx="8824793"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Why MBAs Should Learn about Agents</a:t>
            </a:r>
            <a:endParaRPr lang="en-US" sz="3900" dirty="0"/>
          </a:p>
        </p:txBody>
      </p:sp>
      <p:sp>
        <p:nvSpPr>
          <p:cNvPr id="3" name="Text 1"/>
          <p:cNvSpPr/>
          <p:nvPr/>
        </p:nvSpPr>
        <p:spPr>
          <a:xfrm>
            <a:off x="1091446" y="3159562"/>
            <a:ext cx="12745164" cy="396954"/>
          </a:xfrm>
          <a:prstGeom prst="rect">
            <a:avLst/>
          </a:prstGeom>
          <a:noFill/>
          <a:ln/>
        </p:spPr>
        <p:txBody>
          <a:bodyPr wrap="non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Fortune, September 14, 2025:</a:t>
            </a:r>
            <a:endParaRPr lang="en-US" sz="1950" dirty="0"/>
          </a:p>
        </p:txBody>
      </p:sp>
      <p:sp>
        <p:nvSpPr>
          <p:cNvPr id="4" name="Text 2"/>
          <p:cNvSpPr/>
          <p:nvPr/>
        </p:nvSpPr>
        <p:spPr>
          <a:xfrm>
            <a:off x="1091446" y="3779758"/>
            <a:ext cx="12745164"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"PromptQL, an enterprise AI platform created by San Francisco-based developer tooling company Hasura, is doling out </a:t>
            </a:r>
            <a:r>
              <a:rPr lang="en-US" sz="1950" b="1" dirty="0">
                <a:solidFill>
                  <a:srgbClr val="D2600F"/>
                </a:solidFill>
                <a:latin typeface="Open Sans" pitchFamily="34" charset="0"/>
                <a:ea typeface="Open Sans" pitchFamily="34" charset="-122"/>
                <a:cs typeface="Open Sans" pitchFamily="34" charset="-120"/>
              </a:rPr>
              <a:t>$900-per-hour</a:t>
            </a:r>
            <a:r>
              <a:rPr lang="en-US" sz="1950" dirty="0">
                <a:solidFill>
                  <a:srgbClr val="2B2E3C"/>
                </a:solidFill>
                <a:latin typeface="Open Sans" pitchFamily="34" charset="0"/>
                <a:ea typeface="Open Sans" pitchFamily="34" charset="-122"/>
                <a:cs typeface="Open Sans" pitchFamily="34" charset="-120"/>
              </a:rPr>
              <a:t> wages to its engineers tasked with building and deploying AI agents to analyze internal company data using large language models (LLMs).</a:t>
            </a:r>
            <a:endParaRPr lang="en-US" sz="1950" dirty="0"/>
          </a:p>
        </p:txBody>
      </p:sp>
      <p:sp>
        <p:nvSpPr>
          <p:cNvPr id="5" name="Text 3"/>
          <p:cNvSpPr/>
          <p:nvPr/>
        </p:nvSpPr>
        <p:spPr>
          <a:xfrm>
            <a:off x="1091446" y="5193863"/>
            <a:ext cx="1274516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Tanmai Gopal, PromptQL's cofounder and CEO, said '</a:t>
            </a:r>
            <a:r>
              <a:rPr lang="en-US" sz="1950" b="1" dirty="0">
                <a:solidFill>
                  <a:srgbClr val="D2600F"/>
                </a:solidFill>
                <a:latin typeface="Open Sans" pitchFamily="34" charset="0"/>
                <a:ea typeface="Open Sans" pitchFamily="34" charset="-122"/>
                <a:cs typeface="Open Sans" pitchFamily="34" charset="-120"/>
              </a:rPr>
              <a:t>MBA types</a:t>
            </a:r>
            <a:r>
              <a:rPr lang="en-US" sz="1950" dirty="0">
                <a:solidFill>
                  <a:srgbClr val="2B2E3C"/>
                </a:solidFill>
                <a:latin typeface="Open Sans" pitchFamily="34" charset="0"/>
                <a:ea typeface="Open Sans" pitchFamily="34" charset="-122"/>
                <a:cs typeface="Open Sans" pitchFamily="34" charset="-120"/>
              </a:rPr>
              <a:t> ... are very strategic thinkers, and they're smart people, but they </a:t>
            </a:r>
            <a:r>
              <a:rPr lang="en-US" sz="1950" b="1" dirty="0">
                <a:solidFill>
                  <a:srgbClr val="D2600F"/>
                </a:solidFill>
                <a:latin typeface="Open Sans" pitchFamily="34" charset="0"/>
                <a:ea typeface="Open Sans" pitchFamily="34" charset="-122"/>
                <a:cs typeface="Open Sans" pitchFamily="34" charset="-120"/>
              </a:rPr>
              <a:t>don't have an an intuition for what AI can do</a:t>
            </a:r>
            <a:r>
              <a:rPr lang="en-US" sz="1950" dirty="0">
                <a:solidFill>
                  <a:srgbClr val="2B2E3C"/>
                </a:solidFill>
                <a:latin typeface="Open Sans" pitchFamily="34" charset="0"/>
                <a:ea typeface="Open Sans" pitchFamily="34" charset="-122"/>
                <a:cs typeface="Open Sans" pitchFamily="34" charset="-120"/>
              </a:rPr>
              <a:t>.'"</a:t>
            </a:r>
            <a:endParaRPr lang="en-US" sz="1950" dirty="0"/>
          </a:p>
        </p:txBody>
      </p:sp>
      <p:sp>
        <p:nvSpPr>
          <p:cNvPr id="6" name="Shape 4"/>
          <p:cNvSpPr/>
          <p:nvPr/>
        </p:nvSpPr>
        <p:spPr>
          <a:xfrm>
            <a:off x="793790" y="2936319"/>
            <a:ext cx="22860" cy="3274695"/>
          </a:xfrm>
          <a:prstGeom prst="rect">
            <a:avLst/>
          </a:prstGeom>
          <a:solidFill>
            <a:srgbClr val="D2600F"/>
          </a:solidFill>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58898"/>
            <a:ext cx="5729883"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FromMakers to Checkers</a:t>
            </a:r>
            <a:endParaRPr lang="en-US" sz="3900" dirty="0"/>
          </a:p>
        </p:txBody>
      </p:sp>
      <p:sp>
        <p:nvSpPr>
          <p:cNvPr id="3" name="Text 1"/>
          <p:cNvSpPr/>
          <p:nvPr/>
        </p:nvSpPr>
        <p:spPr>
          <a:xfrm>
            <a:off x="1091446" y="2899053"/>
            <a:ext cx="12745164" cy="396954"/>
          </a:xfrm>
          <a:prstGeom prst="rect">
            <a:avLst/>
          </a:prstGeom>
          <a:noFill/>
          <a:ln/>
        </p:spPr>
        <p:txBody>
          <a:bodyPr wrap="non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Derek Waldron, JP Morgan Chief Analytics Officer:</a:t>
            </a:r>
            <a:endParaRPr lang="en-US" sz="1950" dirty="0"/>
          </a:p>
        </p:txBody>
      </p:sp>
      <p:sp>
        <p:nvSpPr>
          <p:cNvPr id="4" name="Text 2"/>
          <p:cNvSpPr/>
          <p:nvPr/>
        </p:nvSpPr>
        <p:spPr>
          <a:xfrm>
            <a:off x="1091446" y="3519249"/>
            <a:ext cx="1274516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"What we're working towards is that every employee will have their own personalized AI assistant; every process is powered by AI agents, and every client experience has an AI concierge.</a:t>
            </a:r>
            <a:endParaRPr lang="en-US" sz="1950" dirty="0"/>
          </a:p>
        </p:txBody>
      </p:sp>
      <p:sp>
        <p:nvSpPr>
          <p:cNvPr id="5" name="Text 3"/>
          <p:cNvSpPr/>
          <p:nvPr/>
        </p:nvSpPr>
        <p:spPr>
          <a:xfrm>
            <a:off x="1091446" y="4536400"/>
            <a:ext cx="1274516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You'll still have people at the top who are managing and have relationships with clients, but many, many of the processes underneath are now being done by AI systems.</a:t>
            </a:r>
            <a:endParaRPr lang="en-US" sz="1950" dirty="0"/>
          </a:p>
        </p:txBody>
      </p:sp>
      <p:sp>
        <p:nvSpPr>
          <p:cNvPr id="6" name="Text 4"/>
          <p:cNvSpPr/>
          <p:nvPr/>
        </p:nvSpPr>
        <p:spPr>
          <a:xfrm>
            <a:off x="1091446" y="5553551"/>
            <a:ext cx="1274516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Workers would shift from being creators of reports or software updates, or 'makers' ... to 'checkers' or managers of AI agents doing that work."</a:t>
            </a:r>
            <a:endParaRPr lang="en-US" sz="1950" dirty="0"/>
          </a:p>
        </p:txBody>
      </p:sp>
      <p:sp>
        <p:nvSpPr>
          <p:cNvPr id="7" name="Shape 5"/>
          <p:cNvSpPr/>
          <p:nvPr/>
        </p:nvSpPr>
        <p:spPr>
          <a:xfrm>
            <a:off x="793790" y="2675811"/>
            <a:ext cx="22860" cy="3894892"/>
          </a:xfrm>
          <a:prstGeom prst="rect">
            <a:avLst/>
          </a:prstGeom>
          <a:solidFill>
            <a:srgbClr val="D2600F"/>
          </a:solidFill>
          <a:ln/>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89" y="1125894"/>
            <a:ext cx="6861680" cy="5125616"/>
          </a:xfrm>
          <a:prstGeom prst="rect">
            <a:avLst/>
          </a:prstGeom>
        </p:spPr>
      </p:pic>
      <p:sp>
        <p:nvSpPr>
          <p:cNvPr id="3" name="Text 0"/>
          <p:cNvSpPr/>
          <p:nvPr/>
        </p:nvSpPr>
        <p:spPr>
          <a:xfrm>
            <a:off x="8214829" y="3142179"/>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Database Agent</a:t>
            </a:r>
            <a:endParaRPr lang="en-US" sz="3900" dirty="0"/>
          </a:p>
        </p:txBody>
      </p:sp>
      <p:sp>
        <p:nvSpPr>
          <p:cNvPr id="4" name="Text 1"/>
          <p:cNvSpPr/>
          <p:nvPr/>
        </p:nvSpPr>
        <p:spPr>
          <a:xfrm>
            <a:off x="8214829" y="3916323"/>
            <a:ext cx="6008727"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Agent: User prompt → LLM</a:t>
            </a:r>
            <a:endParaRPr lang="en-US" sz="1950" dirty="0"/>
          </a:p>
        </p:txBody>
      </p:sp>
      <p:sp>
        <p:nvSpPr>
          <p:cNvPr id="5" name="Text 2"/>
          <p:cNvSpPr/>
          <p:nvPr/>
        </p:nvSpPr>
        <p:spPr>
          <a:xfrm>
            <a:off x="8214829" y="4499760"/>
            <a:ext cx="6008727"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May be multiple rounds to clarify prompt</a:t>
            </a:r>
            <a:endParaRPr lang="en-US" sz="19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89" y="1231641"/>
            <a:ext cx="7169790" cy="5355771"/>
          </a:xfrm>
          <a:prstGeom prst="rect">
            <a:avLst/>
          </a:prstGeom>
        </p:spPr>
      </p:pic>
      <p:sp>
        <p:nvSpPr>
          <p:cNvPr id="3" name="Text 0"/>
          <p:cNvSpPr/>
          <p:nvPr/>
        </p:nvSpPr>
        <p:spPr>
          <a:xfrm>
            <a:off x="8350084" y="3261360"/>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Database Agent</a:t>
            </a:r>
            <a:endParaRPr lang="en-US" sz="3900" dirty="0"/>
          </a:p>
        </p:txBody>
      </p:sp>
      <p:sp>
        <p:nvSpPr>
          <p:cNvPr id="4" name="Text 1"/>
          <p:cNvSpPr/>
          <p:nvPr/>
        </p:nvSpPr>
        <p:spPr>
          <a:xfrm>
            <a:off x="7970639" y="4087297"/>
            <a:ext cx="5873472"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8350084" y="4256850"/>
            <a:ext cx="5873472"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LLM: SQL → Agent → Data Warehouse</a:t>
            </a:r>
            <a:endParaRPr lang="en-US" sz="19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89" y="1480457"/>
            <a:ext cx="7235212" cy="5404641"/>
          </a:xfrm>
          <a:prstGeom prst="rect">
            <a:avLst/>
          </a:prstGeom>
        </p:spPr>
      </p:pic>
      <p:sp>
        <p:nvSpPr>
          <p:cNvPr id="3" name="Text 0"/>
          <p:cNvSpPr/>
          <p:nvPr/>
        </p:nvSpPr>
        <p:spPr>
          <a:xfrm>
            <a:off x="8241149" y="3229094"/>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Database Agent</a:t>
            </a:r>
            <a:endParaRPr lang="en-US" sz="3900" dirty="0"/>
          </a:p>
        </p:txBody>
      </p:sp>
      <p:sp>
        <p:nvSpPr>
          <p:cNvPr id="4" name="Text 1"/>
          <p:cNvSpPr/>
          <p:nvPr/>
        </p:nvSpPr>
        <p:spPr>
          <a:xfrm>
            <a:off x="8241149" y="4047530"/>
            <a:ext cx="5891618"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Data Warehouse: Data or Error Message → Agent</a:t>
            </a:r>
            <a:endParaRPr lang="en-US" sz="1950" dirty="0"/>
          </a:p>
        </p:txBody>
      </p:sp>
      <p:sp>
        <p:nvSpPr>
          <p:cNvPr id="5" name="Text 2"/>
          <p:cNvSpPr/>
          <p:nvPr/>
        </p:nvSpPr>
        <p:spPr>
          <a:xfrm>
            <a:off x="8241149" y="4623078"/>
            <a:ext cx="5602962"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Error message will be sent to LLM for new SQL</a:t>
            </a:r>
            <a:endParaRPr lang="en-US" sz="19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483950"/>
            <a:ext cx="7143451" cy="5336096"/>
          </a:xfrm>
          <a:prstGeom prst="rect">
            <a:avLst/>
          </a:prstGeom>
        </p:spPr>
      </p:pic>
      <p:sp>
        <p:nvSpPr>
          <p:cNvPr id="3" name="Text 0"/>
          <p:cNvSpPr/>
          <p:nvPr/>
        </p:nvSpPr>
        <p:spPr>
          <a:xfrm>
            <a:off x="8376404" y="3030617"/>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Database Agent</a:t>
            </a:r>
            <a:endParaRPr lang="en-US" sz="3900" dirty="0"/>
          </a:p>
        </p:txBody>
      </p:sp>
      <p:sp>
        <p:nvSpPr>
          <p:cNvPr id="4" name="Text 1"/>
          <p:cNvSpPr/>
          <p:nvPr/>
        </p:nvSpPr>
        <p:spPr>
          <a:xfrm>
            <a:off x="8376404" y="3849053"/>
            <a:ext cx="5467707"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Agent: Data → User</a:t>
            </a:r>
            <a:endParaRPr lang="en-US" sz="1950" dirty="0"/>
          </a:p>
        </p:txBody>
      </p:sp>
      <p:sp>
        <p:nvSpPr>
          <p:cNvPr id="5" name="Text 2"/>
          <p:cNvSpPr/>
          <p:nvPr/>
        </p:nvSpPr>
        <p:spPr>
          <a:xfrm>
            <a:off x="8376404" y="4424601"/>
            <a:ext cx="5467707" cy="1379040"/>
          </a:xfrm>
          <a:prstGeom prst="rect">
            <a:avLst/>
          </a:prstGeom>
          <a:noFill/>
          <a:ln/>
        </p:spPr>
        <p:txBody>
          <a:bodyPr wrap="square" lIns="0" tIns="0" rIns="0" bIns="0" rtlCol="0" anchor="t"/>
          <a:lstStyle/>
          <a:p>
            <a:pPr lvl="1">
              <a:lnSpc>
                <a:spcPts val="3100"/>
              </a:lnSpc>
            </a:pPr>
            <a:r>
              <a:rPr lang="en-US" sz="1950" dirty="0">
                <a:solidFill>
                  <a:srgbClr val="2B2E3C"/>
                </a:solidFill>
                <a:latin typeface="Open Sans" pitchFamily="34" charset="0"/>
                <a:ea typeface="Open Sans" pitchFamily="34" charset="-122"/>
                <a:cs typeface="Open Sans" pitchFamily="34" charset="-120"/>
              </a:rPr>
              <a:t>Could attach more tools.  </a:t>
            </a:r>
          </a:p>
          <a:p>
            <a:pPr lvl="1">
              <a:lnSpc>
                <a:spcPts val="3100"/>
              </a:lnSpc>
            </a:pPr>
            <a:r>
              <a:rPr lang="en-US" sz="1950" dirty="0">
                <a:solidFill>
                  <a:srgbClr val="2B2E3C"/>
                </a:solidFill>
                <a:latin typeface="Open Sans" pitchFamily="34" charset="0"/>
                <a:ea typeface="Open Sans" pitchFamily="34" charset="-122"/>
                <a:cs typeface="Open Sans" pitchFamily="34" charset="-120"/>
              </a:rPr>
              <a:t>For example, Python to analyze data.  </a:t>
            </a:r>
          </a:p>
          <a:p>
            <a:pPr lvl="1">
              <a:lnSpc>
                <a:spcPts val="3100"/>
              </a:lnSpc>
            </a:pPr>
            <a:r>
              <a:rPr lang="en-US" sz="1950" dirty="0">
                <a:solidFill>
                  <a:srgbClr val="2B2E3C"/>
                </a:solidFill>
                <a:latin typeface="Open Sans" pitchFamily="34" charset="0"/>
                <a:ea typeface="Open Sans" pitchFamily="34" charset="-122"/>
                <a:cs typeface="Open Sans" pitchFamily="34" charset="-120"/>
              </a:rPr>
              <a:t>Then Python output → User</a:t>
            </a:r>
            <a:endParaRPr lang="en-US" sz="19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1233"/>
          </a:xfrm>
          <a:prstGeom prst="rect">
            <a:avLst/>
          </a:prstGeom>
        </p:spPr>
      </p:pic>
      <p:sp>
        <p:nvSpPr>
          <p:cNvPr id="3" name="Text 0"/>
          <p:cNvSpPr/>
          <p:nvPr/>
        </p:nvSpPr>
        <p:spPr>
          <a:xfrm>
            <a:off x="793790" y="3879175"/>
            <a:ext cx="8049339"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Example: Rice Business Data Portal</a:t>
            </a:r>
            <a:endParaRPr lang="en-US" sz="3900" dirty="0"/>
          </a:p>
        </p:txBody>
      </p:sp>
      <p:sp>
        <p:nvSpPr>
          <p:cNvPr id="4" name="Text 1"/>
          <p:cNvSpPr/>
          <p:nvPr/>
        </p:nvSpPr>
        <p:spPr>
          <a:xfrm>
            <a:off x="793790" y="4796909"/>
            <a:ext cx="13042821" cy="396954"/>
          </a:xfrm>
          <a:prstGeom prst="rect">
            <a:avLst/>
          </a:prstGeom>
          <a:noFill/>
          <a:ln/>
        </p:spPr>
        <p:txBody>
          <a:bodyPr wrap="none" lIns="0" tIns="0" rIns="0" bIns="0" rtlCol="0" anchor="t"/>
          <a:lstStyle/>
          <a:p>
            <a:pPr marL="0" indent="0" algn="l">
              <a:lnSpc>
                <a:spcPts val="3100"/>
              </a:lnSpc>
              <a:buNone/>
            </a:pPr>
            <a:endParaRPr lang="en-US" sz="1950" dirty="0"/>
          </a:p>
        </p:txBody>
      </p:sp>
      <p:sp>
        <p:nvSpPr>
          <p:cNvPr id="5" name="Text 2"/>
          <p:cNvSpPr/>
          <p:nvPr/>
        </p:nvSpPr>
        <p:spPr>
          <a:xfrm>
            <a:off x="793790" y="5417106"/>
            <a:ext cx="13042821" cy="396954"/>
          </a:xfrm>
          <a:prstGeom prst="rect">
            <a:avLst/>
          </a:prstGeom>
          <a:noFill/>
          <a:ln/>
        </p:spPr>
        <p:txBody>
          <a:bodyPr wrap="none" lIns="0" tIns="0" rIns="0" bIns="0" rtlCol="0" anchor="t"/>
          <a:lstStyle/>
          <a:p>
            <a:pPr marL="0" indent="0" algn="l">
              <a:lnSpc>
                <a:spcPts val="3100"/>
              </a:lnSpc>
              <a:buNone/>
            </a:pPr>
            <a:r>
              <a:rPr lang="en-US" sz="195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Visit data-portal.rice-business.org</a:t>
            </a:r>
            <a:endParaRPr lang="en-US" sz="1950" dirty="0"/>
          </a:p>
        </p:txBody>
      </p:sp>
      <p:sp>
        <p:nvSpPr>
          <p:cNvPr id="6" name="Text 3"/>
          <p:cNvSpPr/>
          <p:nvPr/>
        </p:nvSpPr>
        <p:spPr>
          <a:xfrm>
            <a:off x="793790" y="6037302"/>
            <a:ext cx="1304282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This example demonstrates how students (and employees) can interact with complex databases using natural language.</a:t>
            </a:r>
            <a:endParaRPr lang="en-US" sz="19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93790" y="1365885"/>
            <a:ext cx="9012793"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No-Code Solution: OpenAI Custom GPT</a:t>
            </a:r>
            <a:endParaRPr lang="en-US" sz="3900" dirty="0"/>
          </a:p>
        </p:txBody>
      </p:sp>
      <p:sp>
        <p:nvSpPr>
          <p:cNvPr id="3" name="Text 1"/>
          <p:cNvSpPr/>
          <p:nvPr/>
        </p:nvSpPr>
        <p:spPr>
          <a:xfrm>
            <a:off x="793790" y="2382798"/>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01</a:t>
            </a:r>
            <a:endParaRPr lang="en-US" sz="1550" dirty="0"/>
          </a:p>
        </p:txBody>
      </p:sp>
      <p:sp>
        <p:nvSpPr>
          <p:cNvPr id="4" name="Shape 2"/>
          <p:cNvSpPr/>
          <p:nvPr/>
        </p:nvSpPr>
        <p:spPr>
          <a:xfrm>
            <a:off x="793790" y="2697123"/>
            <a:ext cx="4215289" cy="22860"/>
          </a:xfrm>
          <a:prstGeom prst="rect">
            <a:avLst/>
          </a:prstGeom>
          <a:solidFill>
            <a:srgbClr val="D2600F"/>
          </a:solidFill>
          <a:ln/>
        </p:spPr>
        <p:txBody>
          <a:bodyPr/>
          <a:lstStyle/>
          <a:p>
            <a:endParaRPr lang="en-US"/>
          </a:p>
        </p:txBody>
      </p:sp>
      <p:sp>
        <p:nvSpPr>
          <p:cNvPr id="5" name="Text 3"/>
          <p:cNvSpPr/>
          <p:nvPr/>
        </p:nvSpPr>
        <p:spPr>
          <a:xfrm>
            <a:off x="793790" y="284202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Configure</a:t>
            </a:r>
            <a:endParaRPr lang="en-US" sz="1950" dirty="0"/>
          </a:p>
        </p:txBody>
      </p:sp>
      <p:sp>
        <p:nvSpPr>
          <p:cNvPr id="6" name="Text 4"/>
          <p:cNvSpPr/>
          <p:nvPr/>
        </p:nvSpPr>
        <p:spPr>
          <a:xfrm>
            <a:off x="793790" y="3271242"/>
            <a:ext cx="4215289"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Set name, description, and system prompt for specialized behavior</a:t>
            </a:r>
            <a:endParaRPr lang="en-US" sz="1950" dirty="0"/>
          </a:p>
        </p:txBody>
      </p:sp>
      <p:sp>
        <p:nvSpPr>
          <p:cNvPr id="7" name="Text 5"/>
          <p:cNvSpPr/>
          <p:nvPr/>
        </p:nvSpPr>
        <p:spPr>
          <a:xfrm>
            <a:off x="5207437" y="2382798"/>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02</a:t>
            </a:r>
            <a:endParaRPr lang="en-US" sz="1550" dirty="0"/>
          </a:p>
        </p:txBody>
      </p:sp>
      <p:sp>
        <p:nvSpPr>
          <p:cNvPr id="8" name="Shape 6"/>
          <p:cNvSpPr/>
          <p:nvPr/>
        </p:nvSpPr>
        <p:spPr>
          <a:xfrm>
            <a:off x="5207437" y="2697123"/>
            <a:ext cx="4215408" cy="22860"/>
          </a:xfrm>
          <a:prstGeom prst="rect">
            <a:avLst/>
          </a:prstGeom>
          <a:solidFill>
            <a:srgbClr val="D2600F"/>
          </a:solidFill>
          <a:ln/>
        </p:spPr>
        <p:txBody>
          <a:bodyPr/>
          <a:lstStyle/>
          <a:p>
            <a:endParaRPr lang="en-US"/>
          </a:p>
        </p:txBody>
      </p:sp>
      <p:sp>
        <p:nvSpPr>
          <p:cNvPr id="9" name="Text 7"/>
          <p:cNvSpPr/>
          <p:nvPr/>
        </p:nvSpPr>
        <p:spPr>
          <a:xfrm>
            <a:off x="5207437" y="284202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Add Capabilities</a:t>
            </a:r>
            <a:endParaRPr lang="en-US" sz="1950" dirty="0"/>
          </a:p>
        </p:txBody>
      </p:sp>
      <p:sp>
        <p:nvSpPr>
          <p:cNvPr id="10" name="Text 8"/>
          <p:cNvSpPr/>
          <p:nvPr/>
        </p:nvSpPr>
        <p:spPr>
          <a:xfrm>
            <a:off x="5207437" y="3271242"/>
            <a:ext cx="4215408"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Enable web browsing, DALL-E image generation, and Code Interpreter</a:t>
            </a:r>
            <a:endParaRPr lang="en-US" sz="1950" dirty="0"/>
          </a:p>
        </p:txBody>
      </p:sp>
      <p:sp>
        <p:nvSpPr>
          <p:cNvPr id="11" name="Text 9"/>
          <p:cNvSpPr/>
          <p:nvPr/>
        </p:nvSpPr>
        <p:spPr>
          <a:xfrm>
            <a:off x="9621203" y="2382798"/>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03</a:t>
            </a:r>
            <a:endParaRPr lang="en-US" sz="1550" dirty="0"/>
          </a:p>
        </p:txBody>
      </p:sp>
      <p:sp>
        <p:nvSpPr>
          <p:cNvPr id="12" name="Shape 10"/>
          <p:cNvSpPr/>
          <p:nvPr/>
        </p:nvSpPr>
        <p:spPr>
          <a:xfrm>
            <a:off x="9621203" y="2697123"/>
            <a:ext cx="4215289" cy="22860"/>
          </a:xfrm>
          <a:prstGeom prst="rect">
            <a:avLst/>
          </a:prstGeom>
          <a:solidFill>
            <a:srgbClr val="D2600F"/>
          </a:solidFill>
          <a:ln/>
        </p:spPr>
        <p:txBody>
          <a:bodyPr/>
          <a:lstStyle/>
          <a:p>
            <a:endParaRPr lang="en-US"/>
          </a:p>
        </p:txBody>
      </p:sp>
      <p:sp>
        <p:nvSpPr>
          <p:cNvPr id="13" name="Text 11"/>
          <p:cNvSpPr/>
          <p:nvPr/>
        </p:nvSpPr>
        <p:spPr>
          <a:xfrm>
            <a:off x="9621203" y="284202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Upload Knowledge</a:t>
            </a:r>
            <a:endParaRPr lang="en-US" sz="1950" dirty="0"/>
          </a:p>
        </p:txBody>
      </p:sp>
      <p:sp>
        <p:nvSpPr>
          <p:cNvPr id="14" name="Text 12"/>
          <p:cNvSpPr/>
          <p:nvPr/>
        </p:nvSpPr>
        <p:spPr>
          <a:xfrm>
            <a:off x="9621203" y="3271242"/>
            <a:ext cx="4215289"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Add documents for RAG functionality (PDFs, text files, etc.)</a:t>
            </a:r>
            <a:endParaRPr lang="en-US" sz="1950" dirty="0"/>
          </a:p>
        </p:txBody>
      </p:sp>
      <p:sp>
        <p:nvSpPr>
          <p:cNvPr id="15" name="Text 13"/>
          <p:cNvSpPr/>
          <p:nvPr/>
        </p:nvSpPr>
        <p:spPr>
          <a:xfrm>
            <a:off x="793790" y="4412337"/>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04</a:t>
            </a:r>
            <a:endParaRPr lang="en-US" sz="1550" dirty="0"/>
          </a:p>
        </p:txBody>
      </p:sp>
      <p:sp>
        <p:nvSpPr>
          <p:cNvPr id="16" name="Shape 14"/>
          <p:cNvSpPr/>
          <p:nvPr/>
        </p:nvSpPr>
        <p:spPr>
          <a:xfrm>
            <a:off x="793790" y="4726662"/>
            <a:ext cx="6422112" cy="22860"/>
          </a:xfrm>
          <a:prstGeom prst="rect">
            <a:avLst/>
          </a:prstGeom>
          <a:solidFill>
            <a:srgbClr val="D2600F"/>
          </a:solidFill>
          <a:ln/>
        </p:spPr>
        <p:txBody>
          <a:bodyPr/>
          <a:lstStyle/>
          <a:p>
            <a:endParaRPr lang="en-US"/>
          </a:p>
        </p:txBody>
      </p:sp>
      <p:sp>
        <p:nvSpPr>
          <p:cNvPr id="17" name="Text 15"/>
          <p:cNvSpPr/>
          <p:nvPr/>
        </p:nvSpPr>
        <p:spPr>
          <a:xfrm>
            <a:off x="793790" y="487156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Add Actions</a:t>
            </a:r>
            <a:endParaRPr lang="en-US" sz="1950" dirty="0"/>
          </a:p>
        </p:txBody>
      </p:sp>
      <p:sp>
        <p:nvSpPr>
          <p:cNvPr id="18" name="Text 16"/>
          <p:cNvSpPr/>
          <p:nvPr/>
        </p:nvSpPr>
        <p:spPr>
          <a:xfrm>
            <a:off x="793790" y="5300782"/>
            <a:ext cx="6422112"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Connect to external APIs for enhanced functionality (optional)</a:t>
            </a:r>
            <a:endParaRPr lang="en-US" sz="1950" dirty="0"/>
          </a:p>
        </p:txBody>
      </p:sp>
      <p:sp>
        <p:nvSpPr>
          <p:cNvPr id="19" name="Text 17"/>
          <p:cNvSpPr/>
          <p:nvPr/>
        </p:nvSpPr>
        <p:spPr>
          <a:xfrm>
            <a:off x="7414260" y="4412337"/>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05</a:t>
            </a:r>
            <a:endParaRPr lang="en-US" sz="1550" dirty="0"/>
          </a:p>
        </p:txBody>
      </p:sp>
      <p:sp>
        <p:nvSpPr>
          <p:cNvPr id="20" name="Shape 18"/>
          <p:cNvSpPr/>
          <p:nvPr/>
        </p:nvSpPr>
        <p:spPr>
          <a:xfrm>
            <a:off x="7414260" y="4726662"/>
            <a:ext cx="6422231" cy="22860"/>
          </a:xfrm>
          <a:prstGeom prst="rect">
            <a:avLst/>
          </a:prstGeom>
          <a:solidFill>
            <a:srgbClr val="D2600F"/>
          </a:solidFill>
          <a:ln/>
        </p:spPr>
        <p:txBody>
          <a:bodyPr/>
          <a:lstStyle/>
          <a:p>
            <a:endParaRPr lang="en-US"/>
          </a:p>
        </p:txBody>
      </p:sp>
      <p:sp>
        <p:nvSpPr>
          <p:cNvPr id="21" name="Text 19"/>
          <p:cNvSpPr/>
          <p:nvPr/>
        </p:nvSpPr>
        <p:spPr>
          <a:xfrm>
            <a:off x="7414260" y="487156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Test &amp; Publish</a:t>
            </a:r>
            <a:endParaRPr lang="en-US" sz="1950" dirty="0"/>
          </a:p>
        </p:txBody>
      </p:sp>
      <p:sp>
        <p:nvSpPr>
          <p:cNvPr id="22" name="Text 20"/>
          <p:cNvSpPr/>
          <p:nvPr/>
        </p:nvSpPr>
        <p:spPr>
          <a:xfrm>
            <a:off x="7414260" y="5300782"/>
            <a:ext cx="6422231"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Deploy as private, link-only, or public to GPT Store</a:t>
            </a:r>
            <a:endParaRPr lang="en-US" sz="1950" dirty="0"/>
          </a:p>
        </p:txBody>
      </p:sp>
      <p:sp>
        <p:nvSpPr>
          <p:cNvPr id="23" name="Text 21"/>
          <p:cNvSpPr/>
          <p:nvPr/>
        </p:nvSpPr>
        <p:spPr>
          <a:xfrm>
            <a:off x="793790" y="6466761"/>
            <a:ext cx="13042821"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Requires ChatGPT Plus subscription</a:t>
            </a:r>
            <a:endParaRPr lang="en-US" sz="19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sp>
        <p:nvSpPr>
          <p:cNvPr id="3" name="Text 0"/>
          <p:cNvSpPr/>
          <p:nvPr/>
        </p:nvSpPr>
        <p:spPr>
          <a:xfrm>
            <a:off x="8108990" y="3494723"/>
            <a:ext cx="5727621" cy="1240155"/>
          </a:xfrm>
          <a:prstGeom prst="rect">
            <a:avLst/>
          </a:prstGeom>
          <a:noFill/>
          <a:ln/>
        </p:spPr>
        <p:txBody>
          <a:bodyPr wrap="square" lIns="0" tIns="0" rIns="0" bIns="0" rtlCol="0" anchor="t"/>
          <a:lstStyle/>
          <a:p>
            <a:pPr marL="0" indent="0" algn="l">
              <a:lnSpc>
                <a:spcPts val="4850"/>
              </a:lnSpc>
              <a:buNone/>
            </a:pPr>
            <a:r>
              <a:rPr lang="en-US" sz="4400" dirty="0">
                <a:solidFill>
                  <a:srgbClr val="2C3F42"/>
                </a:solidFill>
                <a:latin typeface="Bitter Medium" pitchFamily="34" charset="0"/>
                <a:ea typeface="Bitter Medium" pitchFamily="34" charset="-122"/>
                <a:cs typeface="Bitter Medium" pitchFamily="34" charset="-120"/>
              </a:rPr>
              <a:t>Previous Disruptive Technologies</a:t>
            </a:r>
            <a:endParaRPr lang="en-US" sz="4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93790" y="924758"/>
            <a:ext cx="5008483"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Handheld Calculators</a:t>
            </a:r>
            <a:endParaRPr lang="en-US" sz="3900" dirty="0"/>
          </a:p>
        </p:txBody>
      </p:sp>
      <p:sp>
        <p:nvSpPr>
          <p:cNvPr id="3" name="Text 1"/>
          <p:cNvSpPr/>
          <p:nvPr/>
        </p:nvSpPr>
        <p:spPr>
          <a:xfrm>
            <a:off x="793790" y="204085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C3F42"/>
                </a:solidFill>
                <a:latin typeface="Bitter Medium" pitchFamily="34" charset="0"/>
                <a:ea typeface="Bitter Medium" pitchFamily="34" charset="-122"/>
                <a:cs typeface="Bitter Medium" pitchFamily="34" charset="-120"/>
              </a:rPr>
              <a:t>The Concerns</a:t>
            </a:r>
            <a:endParaRPr lang="en-US" sz="2300" dirty="0"/>
          </a:p>
        </p:txBody>
      </p:sp>
      <p:sp>
        <p:nvSpPr>
          <p:cNvPr id="4" name="Text 2"/>
          <p:cNvSpPr/>
          <p:nvPr/>
        </p:nvSpPr>
        <p:spPr>
          <a:xfrm>
            <a:off x="793790" y="2611279"/>
            <a:ext cx="6279356"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Educators worried students wouldn't learn fundamental arithmetic operations</a:t>
            </a:r>
            <a:endParaRPr lang="en-US" sz="1950" dirty="0"/>
          </a:p>
        </p:txBody>
      </p:sp>
      <p:sp>
        <p:nvSpPr>
          <p:cNvPr id="5" name="Text 3"/>
          <p:cNvSpPr/>
          <p:nvPr/>
        </p:nvSpPr>
        <p:spPr>
          <a:xfrm>
            <a:off x="793788" y="372580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C3F42"/>
                </a:solidFill>
                <a:latin typeface="Bitter Medium" pitchFamily="34" charset="0"/>
                <a:ea typeface="Bitter Medium" pitchFamily="34" charset="-122"/>
                <a:cs typeface="Bitter Medium" pitchFamily="34" charset="-120"/>
              </a:rPr>
              <a:t>The Reality</a:t>
            </a:r>
            <a:endParaRPr lang="en-US" sz="2300" dirty="0"/>
          </a:p>
        </p:txBody>
      </p:sp>
      <p:sp>
        <p:nvSpPr>
          <p:cNvPr id="6" name="Text 4"/>
          <p:cNvSpPr/>
          <p:nvPr/>
        </p:nvSpPr>
        <p:spPr>
          <a:xfrm>
            <a:off x="793790" y="4312132"/>
            <a:ext cx="6279356"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Studies haven't found significant negative effects on basic math skills. However, primary schools still provide practice and assessments without calculators.</a:t>
            </a:r>
            <a:endParaRPr lang="en-US" sz="1950" dirty="0"/>
          </a:p>
        </p:txBody>
      </p:sp>
      <p:pic>
        <p:nvPicPr>
          <p:cNvPr id="7" name="Image 0" descr="preencoded.png"/>
          <p:cNvPicPr>
            <a:picLocks noChangeAspect="1"/>
          </p:cNvPicPr>
          <p:nvPr/>
        </p:nvPicPr>
        <p:blipFill>
          <a:blip r:embed="rId3"/>
          <a:stretch>
            <a:fillRect/>
          </a:stretch>
        </p:blipFill>
        <p:spPr>
          <a:xfrm>
            <a:off x="8280221" y="2040850"/>
            <a:ext cx="4637409" cy="3074167"/>
          </a:xfrm>
          <a:prstGeom prst="rect">
            <a:avLst/>
          </a:prstGeom>
        </p:spPr>
      </p:pic>
      <p:sp>
        <p:nvSpPr>
          <p:cNvPr id="8" name="Text 5"/>
          <p:cNvSpPr/>
          <p:nvPr/>
        </p:nvSpPr>
        <p:spPr>
          <a:xfrm>
            <a:off x="793789" y="590329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C3F42"/>
                </a:solidFill>
                <a:latin typeface="Bitter Medium" pitchFamily="34" charset="0"/>
                <a:ea typeface="Bitter Medium" pitchFamily="34" charset="-122"/>
                <a:cs typeface="Bitter Medium" pitchFamily="34" charset="-120"/>
              </a:rPr>
              <a:t>The Hope</a:t>
            </a:r>
            <a:endParaRPr lang="en-US" sz="2300" dirty="0"/>
          </a:p>
        </p:txBody>
      </p:sp>
      <p:sp>
        <p:nvSpPr>
          <p:cNvPr id="9" name="Text 6"/>
          <p:cNvSpPr/>
          <p:nvPr/>
        </p:nvSpPr>
        <p:spPr>
          <a:xfrm>
            <a:off x="793790" y="6510814"/>
            <a:ext cx="1304282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Some hoped schools could move beyond calculation to teach deeper mathematical concepts. </a:t>
            </a:r>
          </a:p>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That didn't happen either.</a:t>
            </a:r>
            <a:endParaRPr lang="en-US" sz="19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09794"/>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Personal Computers &amp; Spreadsheets</a:t>
            </a:r>
            <a:endParaRPr lang="en-US" sz="3900" dirty="0"/>
          </a:p>
        </p:txBody>
      </p:sp>
      <p:sp>
        <p:nvSpPr>
          <p:cNvPr id="4" name="Shape 1"/>
          <p:cNvSpPr/>
          <p:nvPr/>
        </p:nvSpPr>
        <p:spPr>
          <a:xfrm>
            <a:off x="6280190" y="2747605"/>
            <a:ext cx="7556421" cy="3254931"/>
          </a:xfrm>
          <a:prstGeom prst="roundRect">
            <a:avLst>
              <a:gd name="adj" fmla="val 2561"/>
            </a:avLst>
          </a:prstGeom>
          <a:solidFill>
            <a:srgbClr val="FCE2CF"/>
          </a:solidFill>
          <a:ln w="7620">
            <a:solidFill>
              <a:srgbClr val="E2C8B5"/>
            </a:solidFill>
            <a:prstDash val="solid"/>
          </a:ln>
        </p:spPr>
        <p:txBody>
          <a:bodyPr/>
          <a:lstStyle/>
          <a:p>
            <a:endParaRPr lang="en-US"/>
          </a:p>
        </p:txBody>
      </p:sp>
      <p:sp>
        <p:nvSpPr>
          <p:cNvPr id="5" name="Shape 2"/>
          <p:cNvSpPr/>
          <p:nvPr/>
        </p:nvSpPr>
        <p:spPr>
          <a:xfrm>
            <a:off x="6287810" y="2755225"/>
            <a:ext cx="3770590" cy="1619845"/>
          </a:xfrm>
          <a:prstGeom prst="roundRect">
            <a:avLst>
              <a:gd name="adj" fmla="val 5146"/>
            </a:avLst>
          </a:prstGeom>
          <a:solidFill>
            <a:srgbClr val="FCE2CF"/>
          </a:solidFill>
          <a:ln/>
        </p:spPr>
        <p:txBody>
          <a:bodyPr/>
          <a:lstStyle/>
          <a:p>
            <a:endParaRPr lang="en-US"/>
          </a:p>
        </p:txBody>
      </p:sp>
      <p:sp>
        <p:nvSpPr>
          <p:cNvPr id="6" name="Text 3"/>
          <p:cNvSpPr/>
          <p:nvPr/>
        </p:nvSpPr>
        <p:spPr>
          <a:xfrm>
            <a:off x="6486168" y="295358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1</a:t>
            </a:r>
            <a:endParaRPr lang="en-US" sz="1950" dirty="0"/>
          </a:p>
        </p:txBody>
      </p:sp>
      <p:sp>
        <p:nvSpPr>
          <p:cNvPr id="7" name="Text 4"/>
          <p:cNvSpPr/>
          <p:nvPr/>
        </p:nvSpPr>
        <p:spPr>
          <a:xfrm>
            <a:off x="6486168" y="3382804"/>
            <a:ext cx="337387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We added courses on how to use spreadsheets</a:t>
            </a:r>
            <a:endParaRPr lang="en-US" sz="1950" dirty="0"/>
          </a:p>
        </p:txBody>
      </p:sp>
      <p:sp>
        <p:nvSpPr>
          <p:cNvPr id="8" name="Shape 5"/>
          <p:cNvSpPr/>
          <p:nvPr/>
        </p:nvSpPr>
        <p:spPr>
          <a:xfrm>
            <a:off x="10058400" y="2755225"/>
            <a:ext cx="3770590" cy="1619845"/>
          </a:xfrm>
          <a:prstGeom prst="rect">
            <a:avLst/>
          </a:prstGeom>
          <a:solidFill>
            <a:srgbClr val="FCE2CF"/>
          </a:solidFill>
          <a:ln/>
        </p:spPr>
        <p:txBody>
          <a:bodyPr/>
          <a:lstStyle/>
          <a:p>
            <a:endParaRPr lang="en-US"/>
          </a:p>
        </p:txBody>
      </p:sp>
      <p:sp>
        <p:nvSpPr>
          <p:cNvPr id="9" name="Shape 6"/>
          <p:cNvSpPr/>
          <p:nvPr/>
        </p:nvSpPr>
        <p:spPr>
          <a:xfrm>
            <a:off x="10058400" y="2755225"/>
            <a:ext cx="22860" cy="1619845"/>
          </a:xfrm>
          <a:prstGeom prst="roundRect">
            <a:avLst>
              <a:gd name="adj" fmla="val 364651"/>
            </a:avLst>
          </a:prstGeom>
          <a:solidFill>
            <a:srgbClr val="E2C8B5"/>
          </a:solidFill>
          <a:ln/>
        </p:spPr>
        <p:txBody>
          <a:bodyPr/>
          <a:lstStyle/>
          <a:p>
            <a:endParaRPr lang="en-US"/>
          </a:p>
        </p:txBody>
      </p:sp>
      <p:sp>
        <p:nvSpPr>
          <p:cNvPr id="10" name="Text 7"/>
          <p:cNvSpPr/>
          <p:nvPr/>
        </p:nvSpPr>
        <p:spPr>
          <a:xfrm>
            <a:off x="10256758" y="295358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2</a:t>
            </a:r>
            <a:endParaRPr lang="en-US" sz="1950" dirty="0"/>
          </a:p>
        </p:txBody>
      </p:sp>
      <p:sp>
        <p:nvSpPr>
          <p:cNvPr id="11" name="Text 8"/>
          <p:cNvSpPr/>
          <p:nvPr/>
        </p:nvSpPr>
        <p:spPr>
          <a:xfrm>
            <a:off x="10256758" y="3382804"/>
            <a:ext cx="337387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We updated existing courses to use spreadsheets</a:t>
            </a:r>
            <a:endParaRPr lang="en-US" sz="1950" dirty="0"/>
          </a:p>
        </p:txBody>
      </p:sp>
      <p:sp>
        <p:nvSpPr>
          <p:cNvPr id="12" name="Shape 9"/>
          <p:cNvSpPr/>
          <p:nvPr/>
        </p:nvSpPr>
        <p:spPr>
          <a:xfrm>
            <a:off x="6287810" y="4375071"/>
            <a:ext cx="7541181" cy="1619845"/>
          </a:xfrm>
          <a:prstGeom prst="rect">
            <a:avLst/>
          </a:prstGeom>
          <a:solidFill>
            <a:srgbClr val="FCE2CF"/>
          </a:solidFill>
          <a:ln/>
        </p:spPr>
        <p:txBody>
          <a:bodyPr/>
          <a:lstStyle/>
          <a:p>
            <a:endParaRPr lang="en-US"/>
          </a:p>
        </p:txBody>
      </p:sp>
      <p:sp>
        <p:nvSpPr>
          <p:cNvPr id="13" name="Shape 10"/>
          <p:cNvSpPr/>
          <p:nvPr/>
        </p:nvSpPr>
        <p:spPr>
          <a:xfrm>
            <a:off x="6287810" y="4375071"/>
            <a:ext cx="7541181" cy="22860"/>
          </a:xfrm>
          <a:prstGeom prst="roundRect">
            <a:avLst>
              <a:gd name="adj" fmla="val 364651"/>
            </a:avLst>
          </a:prstGeom>
          <a:solidFill>
            <a:srgbClr val="E2C8B5"/>
          </a:solidFill>
          <a:ln/>
        </p:spPr>
        <p:txBody>
          <a:bodyPr/>
          <a:lstStyle/>
          <a:p>
            <a:endParaRPr lang="en-US"/>
          </a:p>
        </p:txBody>
      </p:sp>
      <p:sp>
        <p:nvSpPr>
          <p:cNvPr id="14" name="Text 11"/>
          <p:cNvSpPr/>
          <p:nvPr/>
        </p:nvSpPr>
        <p:spPr>
          <a:xfrm>
            <a:off x="6486168" y="457342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3</a:t>
            </a:r>
            <a:endParaRPr lang="en-US" sz="1950" dirty="0"/>
          </a:p>
        </p:txBody>
      </p:sp>
      <p:sp>
        <p:nvSpPr>
          <p:cNvPr id="15" name="Text 12"/>
          <p:cNvSpPr/>
          <p:nvPr/>
        </p:nvSpPr>
        <p:spPr>
          <a:xfrm>
            <a:off x="6486168" y="5002649"/>
            <a:ext cx="714446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We assess how well students can use spreadsheets (no pencil and paper valuation analyses)</a:t>
            </a:r>
            <a:endParaRPr lang="en-US" sz="1950" dirty="0"/>
          </a:p>
        </p:txBody>
      </p:sp>
      <p:sp>
        <p:nvSpPr>
          <p:cNvPr id="16" name="Text 13"/>
          <p:cNvSpPr/>
          <p:nvPr/>
        </p:nvSpPr>
        <p:spPr>
          <a:xfrm>
            <a:off x="6280190" y="6225778"/>
            <a:ext cx="755642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Teaching how to do finance in spreadsheets is a main educational goal. </a:t>
            </a:r>
            <a:endParaRPr lang="en-US" sz="19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93790" y="2538889"/>
            <a:ext cx="6900267"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Why Spreadsheets Succeeded</a:t>
            </a:r>
            <a:endParaRPr lang="en-US" sz="3900" dirty="0"/>
          </a:p>
        </p:txBody>
      </p:sp>
      <p:pic>
        <p:nvPicPr>
          <p:cNvPr id="3" name="Image 0" descr="preencoded.png"/>
          <p:cNvPicPr>
            <a:picLocks noChangeAspect="1"/>
          </p:cNvPicPr>
          <p:nvPr/>
        </p:nvPicPr>
        <p:blipFill>
          <a:blip r:embed="rId3"/>
          <a:stretch>
            <a:fillRect/>
          </a:stretch>
        </p:blipFill>
        <p:spPr>
          <a:xfrm>
            <a:off x="793790" y="3555802"/>
            <a:ext cx="496133" cy="496133"/>
          </a:xfrm>
          <a:prstGeom prst="rect">
            <a:avLst/>
          </a:prstGeom>
        </p:spPr>
      </p:pic>
      <p:sp>
        <p:nvSpPr>
          <p:cNvPr id="4" name="Text 1"/>
          <p:cNvSpPr/>
          <p:nvPr/>
        </p:nvSpPr>
        <p:spPr>
          <a:xfrm>
            <a:off x="1537930" y="367355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Business Relevance</a:t>
            </a:r>
            <a:endParaRPr lang="en-US" sz="1950" dirty="0"/>
          </a:p>
        </p:txBody>
      </p:sp>
      <p:sp>
        <p:nvSpPr>
          <p:cNvPr id="5" name="Text 2"/>
          <p:cNvSpPr/>
          <p:nvPr/>
        </p:nvSpPr>
        <p:spPr>
          <a:xfrm>
            <a:off x="1537930" y="4102775"/>
            <a:ext cx="3438049"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Spreadsheets are extensively used in real business environments</a:t>
            </a:r>
            <a:endParaRPr lang="en-US" sz="1950" dirty="0"/>
          </a:p>
        </p:txBody>
      </p:sp>
      <p:pic>
        <p:nvPicPr>
          <p:cNvPr id="6" name="Image 1" descr="preencoded.png"/>
          <p:cNvPicPr>
            <a:picLocks noChangeAspect="1"/>
          </p:cNvPicPr>
          <p:nvPr/>
        </p:nvPicPr>
        <p:blipFill>
          <a:blip r:embed="rId4"/>
          <a:stretch>
            <a:fillRect/>
          </a:stretch>
        </p:blipFill>
        <p:spPr>
          <a:xfrm>
            <a:off x="5223986" y="3555802"/>
            <a:ext cx="496133" cy="496133"/>
          </a:xfrm>
          <a:prstGeom prst="rect">
            <a:avLst/>
          </a:prstGeom>
        </p:spPr>
      </p:pic>
      <p:sp>
        <p:nvSpPr>
          <p:cNvPr id="7" name="Text 3"/>
          <p:cNvSpPr/>
          <p:nvPr/>
        </p:nvSpPr>
        <p:spPr>
          <a:xfrm>
            <a:off x="5968127" y="367355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Educational Value</a:t>
            </a:r>
            <a:endParaRPr lang="en-US" sz="1950" dirty="0"/>
          </a:p>
        </p:txBody>
      </p:sp>
      <p:sp>
        <p:nvSpPr>
          <p:cNvPr id="8" name="Text 4"/>
          <p:cNvSpPr/>
          <p:nvPr/>
        </p:nvSpPr>
        <p:spPr>
          <a:xfrm>
            <a:off x="5968127" y="4102775"/>
            <a:ext cx="3438168"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Ideal for teaching the logic of valuation and capital budgeting concepts</a:t>
            </a:r>
            <a:endParaRPr lang="en-US" sz="1950" dirty="0"/>
          </a:p>
        </p:txBody>
      </p:sp>
      <p:pic>
        <p:nvPicPr>
          <p:cNvPr id="9" name="Image 2" descr="preencoded.png"/>
          <p:cNvPicPr>
            <a:picLocks noChangeAspect="1"/>
          </p:cNvPicPr>
          <p:nvPr/>
        </p:nvPicPr>
        <p:blipFill>
          <a:blip r:embed="rId5"/>
          <a:stretch>
            <a:fillRect/>
          </a:stretch>
        </p:blipFill>
        <p:spPr>
          <a:xfrm>
            <a:off x="9654302" y="3555802"/>
            <a:ext cx="496133" cy="496133"/>
          </a:xfrm>
          <a:prstGeom prst="rect">
            <a:avLst/>
          </a:prstGeom>
        </p:spPr>
      </p:pic>
      <p:sp>
        <p:nvSpPr>
          <p:cNvPr id="10" name="Text 5"/>
          <p:cNvSpPr/>
          <p:nvPr/>
        </p:nvSpPr>
        <p:spPr>
          <a:xfrm>
            <a:off x="10398443" y="367355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Tool Evolution</a:t>
            </a:r>
            <a:endParaRPr lang="en-US" sz="1950" dirty="0"/>
          </a:p>
        </p:txBody>
      </p:sp>
      <p:sp>
        <p:nvSpPr>
          <p:cNvPr id="11" name="Text 6"/>
          <p:cNvSpPr/>
          <p:nvPr/>
        </p:nvSpPr>
        <p:spPr>
          <a:xfrm>
            <a:off x="10398443" y="4102775"/>
            <a:ext cx="3438168" cy="1587818"/>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Spreadsheets didn't automatically replace what we taught before - they enhanced it</a:t>
            </a:r>
            <a:endParaRPr lang="en-US" sz="1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910709"/>
            <a:ext cx="4926568" cy="3661529"/>
          </a:xfrm>
          <a:prstGeom prst="rect">
            <a:avLst/>
          </a:prstGeom>
        </p:spPr>
      </p:pic>
      <p:sp>
        <p:nvSpPr>
          <p:cNvPr id="3" name="Text 0"/>
          <p:cNvSpPr/>
          <p:nvPr/>
        </p:nvSpPr>
        <p:spPr>
          <a:xfrm>
            <a:off x="6212086" y="885825"/>
            <a:ext cx="5298757"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MIT/Media Labs Report</a:t>
            </a:r>
            <a:endParaRPr lang="en-US" sz="3900" dirty="0"/>
          </a:p>
        </p:txBody>
      </p:sp>
      <p:sp>
        <p:nvSpPr>
          <p:cNvPr id="4" name="Shape 1"/>
          <p:cNvSpPr/>
          <p:nvPr/>
        </p:nvSpPr>
        <p:spPr>
          <a:xfrm>
            <a:off x="6204585" y="2163246"/>
            <a:ext cx="7632025" cy="1714381"/>
          </a:xfrm>
          <a:prstGeom prst="roundRect">
            <a:avLst>
              <a:gd name="adj" fmla="val 4862"/>
            </a:avLst>
          </a:prstGeom>
          <a:solidFill>
            <a:srgbClr val="FCE2CF"/>
          </a:solidFill>
          <a:ln w="7620">
            <a:solidFill>
              <a:srgbClr val="E2C8B5"/>
            </a:solidFill>
            <a:prstDash val="solid"/>
          </a:ln>
        </p:spPr>
        <p:txBody>
          <a:bodyPr/>
          <a:lstStyle/>
          <a:p>
            <a:endParaRPr lang="en-US"/>
          </a:p>
        </p:txBody>
      </p:sp>
      <p:sp>
        <p:nvSpPr>
          <p:cNvPr id="5" name="Text 2"/>
          <p:cNvSpPr/>
          <p:nvPr/>
        </p:nvSpPr>
        <p:spPr>
          <a:xfrm>
            <a:off x="6418064" y="231582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Pilots to Production</a:t>
            </a:r>
            <a:endParaRPr lang="en-US" sz="1950" dirty="0"/>
          </a:p>
        </p:txBody>
      </p:sp>
      <p:sp>
        <p:nvSpPr>
          <p:cNvPr id="6" name="Text 3"/>
          <p:cNvSpPr/>
          <p:nvPr/>
        </p:nvSpPr>
        <p:spPr>
          <a:xfrm>
            <a:off x="6410562" y="2840593"/>
            <a:ext cx="7220069" cy="793909"/>
          </a:xfrm>
          <a:prstGeom prst="rect">
            <a:avLst/>
          </a:prstGeom>
          <a:noFill/>
          <a:ln/>
        </p:spPr>
        <p:txBody>
          <a:bodyPr wrap="square" lIns="0" tIns="0" rIns="0" bIns="0" rtlCol="0" anchor="t"/>
          <a:lstStyle/>
          <a:p>
            <a:pPr marL="0" indent="0" algn="l">
              <a:lnSpc>
                <a:spcPts val="3100"/>
              </a:lnSpc>
              <a:buNone/>
            </a:pPr>
            <a:r>
              <a:rPr lang="en-US" sz="1950" b="1" dirty="0">
                <a:solidFill>
                  <a:srgbClr val="D2600F"/>
                </a:solidFill>
                <a:latin typeface="Open Sans" pitchFamily="34" charset="0"/>
                <a:ea typeface="Open Sans" pitchFamily="34" charset="-122"/>
                <a:cs typeface="Open Sans" pitchFamily="34" charset="-120"/>
              </a:rPr>
              <a:t>Only 5%</a:t>
            </a:r>
            <a:r>
              <a:rPr lang="en-US" sz="1950" dirty="0">
                <a:solidFill>
                  <a:srgbClr val="2B2E3C"/>
                </a:solidFill>
                <a:latin typeface="Open Sans" pitchFamily="34" charset="0"/>
                <a:ea typeface="Open Sans" pitchFamily="34" charset="-122"/>
                <a:cs typeface="Open Sans" pitchFamily="34" charset="-120"/>
              </a:rPr>
              <a:t> of AI pilots reach production according to MIT/Media Labs State of AI in Business 2025</a:t>
            </a:r>
            <a:endParaRPr lang="en-US" sz="1950" dirty="0"/>
          </a:p>
        </p:txBody>
      </p:sp>
      <p:sp>
        <p:nvSpPr>
          <p:cNvPr id="9" name="Text 6"/>
          <p:cNvSpPr/>
          <p:nvPr/>
        </p:nvSpPr>
        <p:spPr>
          <a:xfrm>
            <a:off x="6418064" y="4381262"/>
            <a:ext cx="7220069" cy="793909"/>
          </a:xfrm>
          <a:prstGeom prst="rect">
            <a:avLst/>
          </a:prstGeom>
          <a:noFill/>
          <a:ln/>
        </p:spPr>
        <p:txBody>
          <a:bodyPr wrap="square" lIns="0" tIns="0" rIns="0" bIns="0" rtlCol="0" anchor="t"/>
          <a:lstStyle/>
          <a:p>
            <a:pPr marL="0" indent="0" algn="l">
              <a:lnSpc>
                <a:spcPts val="3100"/>
              </a:lnSpc>
              <a:buNone/>
            </a:pPr>
            <a:endParaRPr lang="en-US" sz="1950" dirty="0"/>
          </a:p>
        </p:txBody>
      </p:sp>
      <p:sp>
        <p:nvSpPr>
          <p:cNvPr id="10" name="Shape 7"/>
          <p:cNvSpPr/>
          <p:nvPr/>
        </p:nvSpPr>
        <p:spPr>
          <a:xfrm>
            <a:off x="711965" y="4974705"/>
            <a:ext cx="13124645" cy="1714381"/>
          </a:xfrm>
          <a:prstGeom prst="roundRect">
            <a:avLst>
              <a:gd name="adj" fmla="val 4862"/>
            </a:avLst>
          </a:prstGeom>
          <a:solidFill>
            <a:srgbClr val="FCE2CF"/>
          </a:solidFill>
          <a:ln w="7620">
            <a:solidFill>
              <a:srgbClr val="E2C8B5"/>
            </a:solidFill>
            <a:prstDash val="solid"/>
          </a:ln>
        </p:spPr>
        <p:txBody>
          <a:bodyPr/>
          <a:lstStyle/>
          <a:p>
            <a:endParaRPr lang="en-US"/>
          </a:p>
        </p:txBody>
      </p:sp>
      <p:sp>
        <p:nvSpPr>
          <p:cNvPr id="11" name="Text 8"/>
          <p:cNvSpPr/>
          <p:nvPr/>
        </p:nvSpPr>
        <p:spPr>
          <a:xfrm>
            <a:off x="1136937" y="528902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Used by Everyone</a:t>
            </a:r>
            <a:endParaRPr lang="en-US" sz="1950" dirty="0"/>
          </a:p>
        </p:txBody>
      </p:sp>
      <p:sp>
        <p:nvSpPr>
          <p:cNvPr id="12" name="Text 9"/>
          <p:cNvSpPr/>
          <p:nvPr/>
        </p:nvSpPr>
        <p:spPr>
          <a:xfrm>
            <a:off x="1136938" y="5794492"/>
            <a:ext cx="12501196" cy="793909"/>
          </a:xfrm>
          <a:prstGeom prst="rect">
            <a:avLst/>
          </a:prstGeom>
          <a:noFill/>
          <a:ln/>
        </p:spPr>
        <p:txBody>
          <a:bodyPr wrap="square" lIns="0" tIns="0" rIns="0" bIns="0" rtlCol="0" anchor="t"/>
          <a:lstStyle/>
          <a:p>
            <a:pPr>
              <a:lnSpc>
                <a:spcPts val="3100"/>
              </a:lnSpc>
            </a:pPr>
            <a:r>
              <a:rPr lang="en-US" sz="1950" dirty="0">
                <a:solidFill>
                  <a:srgbClr val="2B2E3C"/>
                </a:solidFill>
                <a:latin typeface="Open Sans" pitchFamily="34" charset="0"/>
                <a:ea typeface="Open Sans" pitchFamily="34" charset="-122"/>
                <a:cs typeface="Open Sans" pitchFamily="34" charset="-120"/>
              </a:rPr>
              <a:t>Workers from </a:t>
            </a:r>
            <a:r>
              <a:rPr lang="en-US" sz="1950" b="1" dirty="0">
                <a:solidFill>
                  <a:srgbClr val="D2600F"/>
                </a:solidFill>
                <a:latin typeface="Open Sans" pitchFamily="34" charset="0"/>
                <a:ea typeface="Open Sans" pitchFamily="34" charset="-122"/>
                <a:cs typeface="Open Sans" pitchFamily="34" charset="-120"/>
              </a:rPr>
              <a:t>over 90%</a:t>
            </a:r>
            <a:r>
              <a:rPr lang="en-US" sz="1950" dirty="0">
                <a:solidFill>
                  <a:srgbClr val="2B2E3C"/>
                </a:solidFill>
                <a:latin typeface="Open Sans" pitchFamily="34" charset="0"/>
                <a:ea typeface="Open Sans" pitchFamily="34" charset="-122"/>
                <a:cs typeface="Open Sans" pitchFamily="34" charset="-120"/>
              </a:rPr>
              <a:t> of companies surveyed reported regular use of personal AI tools for work tasks.</a:t>
            </a:r>
            <a:endParaRPr lang="en-US" sz="1950" dirty="0"/>
          </a:p>
          <a:p>
            <a:pPr marL="0" indent="0" algn="l">
              <a:lnSpc>
                <a:spcPts val="3100"/>
              </a:lnSpc>
              <a:buNone/>
            </a:pPr>
            <a:r>
              <a:rPr lang="en-US" sz="1950" b="1" dirty="0">
                <a:solidFill>
                  <a:srgbClr val="D2600F"/>
                </a:solidFill>
                <a:latin typeface="Open Sans" pitchFamily="34" charset="0"/>
                <a:ea typeface="Open Sans" pitchFamily="34" charset="-122"/>
                <a:cs typeface="Open Sans" pitchFamily="34" charset="-120"/>
              </a:rPr>
              <a:t>Almost every single person</a:t>
            </a:r>
            <a:r>
              <a:rPr lang="en-US" sz="1950" dirty="0">
                <a:solidFill>
                  <a:srgbClr val="2B2E3C"/>
                </a:solidFill>
                <a:latin typeface="Open Sans" pitchFamily="34" charset="0"/>
                <a:ea typeface="Open Sans" pitchFamily="34" charset="-122"/>
                <a:cs typeface="Open Sans" pitchFamily="34" charset="-120"/>
              </a:rPr>
              <a:t> used an LLM in some form for their work</a:t>
            </a:r>
            <a:endParaRPr lang="en-US" sz="19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793790" y="2066449"/>
            <a:ext cx="5686306"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AI: A Different Challenge</a:t>
            </a:r>
            <a:endParaRPr lang="en-US" sz="3900" dirty="0"/>
          </a:p>
        </p:txBody>
      </p:sp>
      <p:sp>
        <p:nvSpPr>
          <p:cNvPr id="3" name="Shape 1"/>
          <p:cNvSpPr/>
          <p:nvPr/>
        </p:nvSpPr>
        <p:spPr>
          <a:xfrm>
            <a:off x="793790" y="3083362"/>
            <a:ext cx="4215289" cy="2062520"/>
          </a:xfrm>
          <a:prstGeom prst="roundRect">
            <a:avLst>
              <a:gd name="adj" fmla="val 5320"/>
            </a:avLst>
          </a:prstGeom>
          <a:solidFill>
            <a:srgbClr val="FFF8F0"/>
          </a:solidFill>
          <a:ln w="22860">
            <a:solidFill>
              <a:srgbClr val="E2C8B5"/>
            </a:solidFill>
            <a:prstDash val="solid"/>
          </a:ln>
        </p:spPr>
        <p:txBody>
          <a:bodyPr/>
          <a:lstStyle/>
          <a:p>
            <a:endParaRPr lang="en-US"/>
          </a:p>
        </p:txBody>
      </p:sp>
      <p:sp>
        <p:nvSpPr>
          <p:cNvPr id="4" name="Shape 2"/>
          <p:cNvSpPr/>
          <p:nvPr/>
        </p:nvSpPr>
        <p:spPr>
          <a:xfrm>
            <a:off x="770930" y="3083362"/>
            <a:ext cx="91440" cy="2062520"/>
          </a:xfrm>
          <a:prstGeom prst="roundRect">
            <a:avLst>
              <a:gd name="adj" fmla="val 91163"/>
            </a:avLst>
          </a:prstGeom>
          <a:solidFill>
            <a:srgbClr val="D2600F"/>
          </a:solidFill>
          <a:ln/>
        </p:spPr>
        <p:txBody>
          <a:bodyPr/>
          <a:lstStyle/>
          <a:p>
            <a:endParaRPr lang="en-US"/>
          </a:p>
        </p:txBody>
      </p:sp>
      <p:sp>
        <p:nvSpPr>
          <p:cNvPr id="5" name="Text 3"/>
          <p:cNvSpPr/>
          <p:nvPr/>
        </p:nvSpPr>
        <p:spPr>
          <a:xfrm>
            <a:off x="1083588" y="330458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 Business Usage</a:t>
            </a:r>
            <a:endParaRPr lang="en-US" sz="1950" dirty="0"/>
          </a:p>
        </p:txBody>
      </p:sp>
      <p:sp>
        <p:nvSpPr>
          <p:cNvPr id="6" name="Text 4"/>
          <p:cNvSpPr/>
          <p:nvPr/>
        </p:nvSpPr>
        <p:spPr>
          <a:xfrm>
            <a:off x="1083588" y="3733800"/>
            <a:ext cx="3704273"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AI is increasingly used across business functions</a:t>
            </a:r>
            <a:endParaRPr lang="en-US" sz="1950" dirty="0"/>
          </a:p>
        </p:txBody>
      </p:sp>
      <p:sp>
        <p:nvSpPr>
          <p:cNvPr id="7" name="Shape 5"/>
          <p:cNvSpPr/>
          <p:nvPr/>
        </p:nvSpPr>
        <p:spPr>
          <a:xfrm>
            <a:off x="5207437" y="3083362"/>
            <a:ext cx="4215408" cy="2062520"/>
          </a:xfrm>
          <a:prstGeom prst="roundRect">
            <a:avLst>
              <a:gd name="adj" fmla="val 5320"/>
            </a:avLst>
          </a:prstGeom>
          <a:solidFill>
            <a:srgbClr val="FFF8F0"/>
          </a:solidFill>
          <a:ln w="22860">
            <a:solidFill>
              <a:srgbClr val="E2C8B5"/>
            </a:solidFill>
            <a:prstDash val="solid"/>
          </a:ln>
        </p:spPr>
        <p:txBody>
          <a:bodyPr/>
          <a:lstStyle/>
          <a:p>
            <a:endParaRPr lang="en-US"/>
          </a:p>
        </p:txBody>
      </p:sp>
      <p:sp>
        <p:nvSpPr>
          <p:cNvPr id="8" name="Shape 6"/>
          <p:cNvSpPr/>
          <p:nvPr/>
        </p:nvSpPr>
        <p:spPr>
          <a:xfrm>
            <a:off x="5184577" y="3083362"/>
            <a:ext cx="91440" cy="2062520"/>
          </a:xfrm>
          <a:prstGeom prst="roundRect">
            <a:avLst>
              <a:gd name="adj" fmla="val 91163"/>
            </a:avLst>
          </a:prstGeom>
          <a:solidFill>
            <a:srgbClr val="D2600F"/>
          </a:solidFill>
          <a:ln/>
        </p:spPr>
        <p:txBody>
          <a:bodyPr/>
          <a:lstStyle/>
          <a:p>
            <a:endParaRPr lang="en-US"/>
          </a:p>
        </p:txBody>
      </p:sp>
      <p:sp>
        <p:nvSpPr>
          <p:cNvPr id="9" name="Text 7"/>
          <p:cNvSpPr/>
          <p:nvPr/>
        </p:nvSpPr>
        <p:spPr>
          <a:xfrm>
            <a:off x="5497235" y="330458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 Educational Tool</a:t>
            </a:r>
            <a:endParaRPr lang="en-US" sz="1950" dirty="0"/>
          </a:p>
        </p:txBody>
      </p:sp>
      <p:sp>
        <p:nvSpPr>
          <p:cNvPr id="10" name="Text 8"/>
          <p:cNvSpPr/>
          <p:nvPr/>
        </p:nvSpPr>
        <p:spPr>
          <a:xfrm>
            <a:off x="5497235" y="3733800"/>
            <a:ext cx="3704392"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AI provides excellent tutoring and learning support</a:t>
            </a:r>
            <a:endParaRPr lang="en-US" sz="1950" dirty="0"/>
          </a:p>
        </p:txBody>
      </p:sp>
      <p:sp>
        <p:nvSpPr>
          <p:cNvPr id="11" name="Shape 9"/>
          <p:cNvSpPr/>
          <p:nvPr/>
        </p:nvSpPr>
        <p:spPr>
          <a:xfrm>
            <a:off x="9621203" y="3083362"/>
            <a:ext cx="4215289" cy="2062520"/>
          </a:xfrm>
          <a:prstGeom prst="roundRect">
            <a:avLst>
              <a:gd name="adj" fmla="val 5320"/>
            </a:avLst>
          </a:prstGeom>
          <a:solidFill>
            <a:srgbClr val="FFF8F0"/>
          </a:solidFill>
          <a:ln w="22860">
            <a:solidFill>
              <a:srgbClr val="E2C8B5"/>
            </a:solidFill>
            <a:prstDash val="solid"/>
          </a:ln>
        </p:spPr>
        <p:txBody>
          <a:bodyPr/>
          <a:lstStyle/>
          <a:p>
            <a:endParaRPr lang="en-US"/>
          </a:p>
        </p:txBody>
      </p:sp>
      <p:sp>
        <p:nvSpPr>
          <p:cNvPr id="12" name="Shape 10"/>
          <p:cNvSpPr/>
          <p:nvPr/>
        </p:nvSpPr>
        <p:spPr>
          <a:xfrm>
            <a:off x="9598343" y="3083362"/>
            <a:ext cx="91440" cy="2062520"/>
          </a:xfrm>
          <a:prstGeom prst="roundRect">
            <a:avLst>
              <a:gd name="adj" fmla="val 91163"/>
            </a:avLst>
          </a:prstGeom>
          <a:solidFill>
            <a:srgbClr val="D2600F"/>
          </a:solidFill>
          <a:ln/>
        </p:spPr>
        <p:txBody>
          <a:bodyPr/>
          <a:lstStyle/>
          <a:p>
            <a:endParaRPr lang="en-US"/>
          </a:p>
        </p:txBody>
      </p:sp>
      <p:sp>
        <p:nvSpPr>
          <p:cNvPr id="13" name="Text 11"/>
          <p:cNvSpPr/>
          <p:nvPr/>
        </p:nvSpPr>
        <p:spPr>
          <a:xfrm>
            <a:off x="9911001" y="330458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 Automation Risk</a:t>
            </a:r>
            <a:endParaRPr lang="en-US" sz="1950" dirty="0"/>
          </a:p>
        </p:txBody>
      </p:sp>
      <p:sp>
        <p:nvSpPr>
          <p:cNvPr id="14" name="Text 12"/>
          <p:cNvSpPr/>
          <p:nvPr/>
        </p:nvSpPr>
        <p:spPr>
          <a:xfrm>
            <a:off x="9911001" y="3733800"/>
            <a:ext cx="3704273" cy="1190863"/>
          </a:xfrm>
          <a:prstGeom prst="rect">
            <a:avLst/>
          </a:prstGeom>
          <a:noFill/>
          <a:ln/>
        </p:spPr>
        <p:txBody>
          <a:bodyPr wrap="square" lIns="0" tIns="0" rIns="0" bIns="0" rtlCol="0" anchor="t"/>
          <a:lstStyle/>
          <a:p>
            <a:pPr marL="0" indent="0" algn="l">
              <a:lnSpc>
                <a:spcPts val="3100"/>
              </a:lnSpc>
              <a:buNone/>
            </a:pPr>
            <a:r>
              <a:rPr lang="en-US" sz="1950" dirty="0">
                <a:solidFill>
                  <a:srgbClr val="D2600F"/>
                </a:solidFill>
                <a:latin typeface="Open Sans" pitchFamily="34" charset="0"/>
                <a:ea typeface="Open Sans" pitchFamily="34" charset="-122"/>
                <a:cs typeface="Open Sans" pitchFamily="34" charset="-120"/>
              </a:rPr>
              <a:t>AI can automatically perform many tasks we previously taught manually</a:t>
            </a:r>
            <a:endParaRPr lang="en-US" sz="1950" dirty="0"/>
          </a:p>
        </p:txBody>
      </p:sp>
      <p:sp>
        <p:nvSpPr>
          <p:cNvPr id="15" name="Text 13"/>
          <p:cNvSpPr/>
          <p:nvPr/>
        </p:nvSpPr>
        <p:spPr>
          <a:xfrm>
            <a:off x="793790" y="5369123"/>
            <a:ext cx="1304282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AI is more like calculators than spreadsheets. We face similar concerns about skill atrophy. Like primary schools with arithmetic, we'll need practice and assessments without AI to ensure fundamental competencies.</a:t>
            </a:r>
            <a:endParaRPr lang="en-US" sz="19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793790" y="3258979"/>
            <a:ext cx="5727621" cy="1711642"/>
          </a:xfrm>
          <a:prstGeom prst="rect">
            <a:avLst/>
          </a:prstGeom>
          <a:noFill/>
          <a:ln/>
        </p:spPr>
        <p:txBody>
          <a:bodyPr wrap="square" lIns="0" tIns="0" rIns="0" bIns="0" rtlCol="0" anchor="t"/>
          <a:lstStyle/>
          <a:p>
            <a:pPr marL="0" indent="0" algn="l">
              <a:lnSpc>
                <a:spcPts val="6700"/>
              </a:lnSpc>
              <a:buNone/>
            </a:pPr>
            <a:r>
              <a:rPr lang="en-US" sz="5350" dirty="0">
                <a:solidFill>
                  <a:srgbClr val="2C3F42"/>
                </a:solidFill>
                <a:latin typeface="Bitter Medium" pitchFamily="34" charset="0"/>
                <a:ea typeface="Bitter Medium" pitchFamily="34" charset="-122"/>
                <a:cs typeface="Bitter Medium" pitchFamily="34" charset="-120"/>
              </a:rPr>
              <a:t>Updating Existing Courses</a:t>
            </a:r>
            <a:endParaRPr lang="en-US" sz="53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793790" y="820698"/>
            <a:ext cx="6595229"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The New Teaching Sequence</a:t>
            </a:r>
            <a:endParaRPr lang="en-US" sz="3900" dirty="0"/>
          </a:p>
        </p:txBody>
      </p:sp>
      <p:pic>
        <p:nvPicPr>
          <p:cNvPr id="3" name="Image 0" descr="preencoded.png"/>
          <p:cNvPicPr>
            <a:picLocks noChangeAspect="1"/>
          </p:cNvPicPr>
          <p:nvPr/>
        </p:nvPicPr>
        <p:blipFill>
          <a:blip r:embed="rId3"/>
          <a:stretch>
            <a:fillRect/>
          </a:stretch>
        </p:blipFill>
        <p:spPr>
          <a:xfrm>
            <a:off x="793790" y="1837611"/>
            <a:ext cx="992267" cy="1222891"/>
          </a:xfrm>
          <a:prstGeom prst="rect">
            <a:avLst/>
          </a:prstGeom>
        </p:spPr>
      </p:pic>
      <p:sp>
        <p:nvSpPr>
          <p:cNvPr id="4" name="Text 1"/>
          <p:cNvSpPr/>
          <p:nvPr/>
        </p:nvSpPr>
        <p:spPr>
          <a:xfrm>
            <a:off x="1984415" y="2035969"/>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Concepts First</a:t>
            </a:r>
            <a:endParaRPr lang="en-US" sz="1950" dirty="0"/>
          </a:p>
        </p:txBody>
      </p:sp>
      <p:sp>
        <p:nvSpPr>
          <p:cNvPr id="5" name="Text 2"/>
          <p:cNvSpPr/>
          <p:nvPr/>
        </p:nvSpPr>
        <p:spPr>
          <a:xfrm>
            <a:off x="1984415" y="2465189"/>
            <a:ext cx="11852196"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Begin with fundamental concepts using slides or board presentations as usual</a:t>
            </a:r>
            <a:endParaRPr lang="en-US" sz="1950" dirty="0"/>
          </a:p>
        </p:txBody>
      </p:sp>
      <p:pic>
        <p:nvPicPr>
          <p:cNvPr id="6" name="Image 1" descr="preencoded.png"/>
          <p:cNvPicPr>
            <a:picLocks noChangeAspect="1"/>
          </p:cNvPicPr>
          <p:nvPr/>
        </p:nvPicPr>
        <p:blipFill>
          <a:blip r:embed="rId4"/>
          <a:stretch>
            <a:fillRect/>
          </a:stretch>
        </p:blipFill>
        <p:spPr>
          <a:xfrm>
            <a:off x="793790" y="3060502"/>
            <a:ext cx="992267" cy="1222891"/>
          </a:xfrm>
          <a:prstGeom prst="rect">
            <a:avLst/>
          </a:prstGeom>
        </p:spPr>
      </p:pic>
      <p:sp>
        <p:nvSpPr>
          <p:cNvPr id="7" name="Text 3"/>
          <p:cNvSpPr/>
          <p:nvPr/>
        </p:nvSpPr>
        <p:spPr>
          <a:xfrm>
            <a:off x="1984415" y="3258860"/>
            <a:ext cx="2486620"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Tool Implementation</a:t>
            </a:r>
            <a:endParaRPr lang="en-US" sz="1950" dirty="0"/>
          </a:p>
        </p:txBody>
      </p:sp>
      <p:sp>
        <p:nvSpPr>
          <p:cNvPr id="8" name="Text 4"/>
          <p:cNvSpPr/>
          <p:nvPr/>
        </p:nvSpPr>
        <p:spPr>
          <a:xfrm>
            <a:off x="1984415" y="3688080"/>
            <a:ext cx="11852196"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Demonstrate implementation in traditional tools (usually Excel) as usual</a:t>
            </a:r>
            <a:endParaRPr lang="en-US" sz="1950" dirty="0"/>
          </a:p>
        </p:txBody>
      </p:sp>
      <p:pic>
        <p:nvPicPr>
          <p:cNvPr id="9" name="Image 2" descr="preencoded.png"/>
          <p:cNvPicPr>
            <a:picLocks noChangeAspect="1"/>
          </p:cNvPicPr>
          <p:nvPr/>
        </p:nvPicPr>
        <p:blipFill>
          <a:blip r:embed="rId5"/>
          <a:stretch>
            <a:fillRect/>
          </a:stretch>
        </p:blipFill>
        <p:spPr>
          <a:xfrm>
            <a:off x="793790" y="4283393"/>
            <a:ext cx="992267" cy="1222891"/>
          </a:xfrm>
          <a:prstGeom prst="rect">
            <a:avLst/>
          </a:prstGeom>
        </p:spPr>
      </p:pic>
      <p:sp>
        <p:nvSpPr>
          <p:cNvPr id="10" name="Text 5"/>
          <p:cNvSpPr/>
          <p:nvPr/>
        </p:nvSpPr>
        <p:spPr>
          <a:xfrm>
            <a:off x="1984415" y="448175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AI Enhancement</a:t>
            </a:r>
            <a:endParaRPr lang="en-US" sz="1950" dirty="0"/>
          </a:p>
        </p:txBody>
      </p:sp>
      <p:sp>
        <p:nvSpPr>
          <p:cNvPr id="11" name="Text 6"/>
          <p:cNvSpPr/>
          <p:nvPr/>
        </p:nvSpPr>
        <p:spPr>
          <a:xfrm>
            <a:off x="1984415" y="4910971"/>
            <a:ext cx="11852196" cy="396954"/>
          </a:xfrm>
          <a:prstGeom prst="rect">
            <a:avLst/>
          </a:prstGeom>
          <a:noFill/>
          <a:ln/>
        </p:spPr>
        <p:txBody>
          <a:bodyPr wrap="none" lIns="0" tIns="0" rIns="0" bIns="0" rtlCol="0" anchor="t"/>
          <a:lstStyle/>
          <a:p>
            <a:pPr marL="0" indent="0" algn="l">
              <a:lnSpc>
                <a:spcPts val="3100"/>
              </a:lnSpc>
              <a:buNone/>
            </a:pPr>
            <a:r>
              <a:rPr lang="en-US" sz="1950" dirty="0">
                <a:solidFill>
                  <a:srgbClr val="D2600F"/>
                </a:solidFill>
                <a:latin typeface="Open Sans" pitchFamily="34" charset="0"/>
                <a:ea typeface="Open Sans" pitchFamily="34" charset="-122"/>
                <a:cs typeface="Open Sans" pitchFamily="34" charset="-120"/>
              </a:rPr>
              <a:t>New step: Apply concepts using chatbots and AI agents</a:t>
            </a:r>
            <a:endParaRPr lang="en-US" sz="1950" dirty="0"/>
          </a:p>
        </p:txBody>
      </p:sp>
      <p:sp>
        <p:nvSpPr>
          <p:cNvPr id="12" name="Text 7"/>
          <p:cNvSpPr/>
          <p:nvPr/>
        </p:nvSpPr>
        <p:spPr>
          <a:xfrm>
            <a:off x="793790" y="5927884"/>
            <a:ext cx="2520315" cy="310158"/>
          </a:xfrm>
          <a:prstGeom prst="rect">
            <a:avLst/>
          </a:prstGeom>
          <a:noFill/>
          <a:ln/>
        </p:spPr>
        <p:txBody>
          <a:bodyPr wrap="none" lIns="0" tIns="0" rIns="0" bIns="0" rtlCol="0" anchor="t"/>
          <a:lstStyle/>
          <a:p>
            <a:pPr marL="0" indent="0" algn="l">
              <a:lnSpc>
                <a:spcPts val="2400"/>
              </a:lnSpc>
              <a:buNone/>
            </a:pPr>
            <a:r>
              <a:rPr lang="en-US" sz="1950" b="1" dirty="0">
                <a:solidFill>
                  <a:srgbClr val="2C3F42"/>
                </a:solidFill>
                <a:latin typeface="Bitter Medium" pitchFamily="34" charset="0"/>
                <a:ea typeface="Bitter Medium" pitchFamily="34" charset="-122"/>
                <a:cs typeface="Bitter Medium" pitchFamily="34" charset="-120"/>
              </a:rPr>
              <a:t>Traditional Approach</a:t>
            </a:r>
            <a:endParaRPr lang="en-US" sz="1950" dirty="0"/>
          </a:p>
        </p:txBody>
      </p:sp>
      <p:sp>
        <p:nvSpPr>
          <p:cNvPr id="13" name="Text 8"/>
          <p:cNvSpPr/>
          <p:nvPr/>
        </p:nvSpPr>
        <p:spPr>
          <a:xfrm>
            <a:off x="793790" y="6436400"/>
            <a:ext cx="6279356"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Teach Excel implementation → students build Excel models</a:t>
            </a:r>
            <a:endParaRPr lang="en-US" sz="1950" dirty="0"/>
          </a:p>
        </p:txBody>
      </p:sp>
      <p:sp>
        <p:nvSpPr>
          <p:cNvPr id="14" name="Text 9"/>
          <p:cNvSpPr/>
          <p:nvPr/>
        </p:nvSpPr>
        <p:spPr>
          <a:xfrm>
            <a:off x="7564874" y="592788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C3F42"/>
                </a:solidFill>
                <a:latin typeface="Bitter Medium" pitchFamily="34" charset="0"/>
                <a:ea typeface="Bitter Medium" pitchFamily="34" charset="-122"/>
                <a:cs typeface="Bitter Medium" pitchFamily="34" charset="-120"/>
              </a:rPr>
              <a:t>Additional Piece</a:t>
            </a:r>
            <a:endParaRPr lang="en-US" sz="1950" dirty="0"/>
          </a:p>
        </p:txBody>
      </p:sp>
      <p:sp>
        <p:nvSpPr>
          <p:cNvPr id="15" name="Text 10"/>
          <p:cNvSpPr/>
          <p:nvPr/>
        </p:nvSpPr>
        <p:spPr>
          <a:xfrm>
            <a:off x="7564874" y="6436400"/>
            <a:ext cx="6279356"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Teach AI implementation → students conduct AI chats or build AI apps</a:t>
            </a:r>
            <a:endParaRPr lang="en-US" sz="19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11473"/>
            <a:ext cx="5945267"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The New Skills Landscape</a:t>
            </a:r>
            <a:endParaRPr lang="en-US" sz="3900" dirty="0"/>
          </a:p>
        </p:txBody>
      </p:sp>
      <p:sp>
        <p:nvSpPr>
          <p:cNvPr id="4" name="Text 1"/>
          <p:cNvSpPr/>
          <p:nvPr/>
        </p:nvSpPr>
        <p:spPr>
          <a:xfrm>
            <a:off x="6577846" y="2452449"/>
            <a:ext cx="7258764" cy="396954"/>
          </a:xfrm>
          <a:prstGeom prst="rect">
            <a:avLst/>
          </a:prstGeom>
          <a:noFill/>
          <a:ln/>
        </p:spPr>
        <p:txBody>
          <a:bodyPr wrap="non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Brookings Institute, 2025:</a:t>
            </a:r>
            <a:endParaRPr lang="en-US" sz="1950" dirty="0"/>
          </a:p>
        </p:txBody>
      </p:sp>
      <p:sp>
        <p:nvSpPr>
          <p:cNvPr id="5" name="Text 2"/>
          <p:cNvSpPr/>
          <p:nvPr/>
        </p:nvSpPr>
        <p:spPr>
          <a:xfrm>
            <a:off x="6577846" y="3072646"/>
            <a:ext cx="7258764"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"As AI models begin to handle underwriting, compliance, and asset allocation, the traditional architecture of financial work is undergoing a fundamental shift.</a:t>
            </a:r>
            <a:endParaRPr lang="en-US" sz="1950" dirty="0"/>
          </a:p>
        </p:txBody>
      </p:sp>
      <p:sp>
        <p:nvSpPr>
          <p:cNvPr id="6" name="Text 3"/>
          <p:cNvSpPr/>
          <p:nvPr/>
        </p:nvSpPr>
        <p:spPr>
          <a:xfrm>
            <a:off x="6577846" y="4486751"/>
            <a:ext cx="7258764"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As job descriptions evolve, so does the definition of financial talent. </a:t>
            </a:r>
            <a:r>
              <a:rPr lang="en-US" sz="1950" b="1" dirty="0">
                <a:solidFill>
                  <a:srgbClr val="D2600F"/>
                </a:solidFill>
                <a:latin typeface="Open Sans" pitchFamily="34" charset="0"/>
                <a:ea typeface="Open Sans" pitchFamily="34" charset="-122"/>
                <a:cs typeface="Open Sans" pitchFamily="34" charset="-120"/>
              </a:rPr>
              <a:t>Excel is no longer a differentiator. Python is fast becoming the new Excel.</a:t>
            </a:r>
            <a:endParaRPr lang="en-US" sz="1950" dirty="0"/>
          </a:p>
        </p:txBody>
      </p:sp>
      <p:sp>
        <p:nvSpPr>
          <p:cNvPr id="7" name="Text 4"/>
          <p:cNvSpPr/>
          <p:nvPr/>
        </p:nvSpPr>
        <p:spPr>
          <a:xfrm>
            <a:off x="6577846" y="5900857"/>
            <a:ext cx="7258764"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But technical skills alone will not cut it. The </a:t>
            </a:r>
            <a:r>
              <a:rPr lang="en-US" sz="1950" b="1" dirty="0">
                <a:solidFill>
                  <a:srgbClr val="D2600F"/>
                </a:solidFill>
                <a:latin typeface="Open Sans" pitchFamily="34" charset="0"/>
                <a:ea typeface="Open Sans" pitchFamily="34" charset="-122"/>
                <a:cs typeface="Open Sans" pitchFamily="34" charset="-120"/>
              </a:rPr>
              <a:t>most in demand profiles today are those that speak both AI and finance</a:t>
            </a:r>
            <a:r>
              <a:rPr lang="en-US" sz="1950" dirty="0">
                <a:solidFill>
                  <a:srgbClr val="2B2E3C"/>
                </a:solidFill>
                <a:latin typeface="Open Sans" pitchFamily="34" charset="0"/>
                <a:ea typeface="Open Sans" pitchFamily="34" charset="-122"/>
                <a:cs typeface="Open Sans" pitchFamily="34" charset="-120"/>
              </a:rPr>
              <a:t>."</a:t>
            </a:r>
            <a:endParaRPr lang="en-US" sz="1950" dirty="0"/>
          </a:p>
        </p:txBody>
      </p:sp>
      <p:sp>
        <p:nvSpPr>
          <p:cNvPr id="8" name="Shape 5"/>
          <p:cNvSpPr/>
          <p:nvPr/>
        </p:nvSpPr>
        <p:spPr>
          <a:xfrm>
            <a:off x="6280190" y="2229207"/>
            <a:ext cx="22860" cy="4688800"/>
          </a:xfrm>
          <a:prstGeom prst="rect">
            <a:avLst/>
          </a:prstGeom>
          <a:solidFill>
            <a:srgbClr val="D2600F"/>
          </a:solidFill>
          <a:ln/>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793790" y="2391847"/>
            <a:ext cx="792087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Three Legs of Assessment</a:t>
            </a:r>
            <a:endParaRPr lang="en-US" sz="3900" dirty="0"/>
          </a:p>
        </p:txBody>
      </p:sp>
      <p:sp>
        <p:nvSpPr>
          <p:cNvPr id="3" name="Shape 1"/>
          <p:cNvSpPr/>
          <p:nvPr/>
        </p:nvSpPr>
        <p:spPr>
          <a:xfrm>
            <a:off x="793790" y="3408759"/>
            <a:ext cx="4215289" cy="2428994"/>
          </a:xfrm>
          <a:prstGeom prst="roundRect">
            <a:avLst>
              <a:gd name="adj" fmla="val 3432"/>
            </a:avLst>
          </a:prstGeom>
          <a:solidFill>
            <a:srgbClr val="FCE2CF"/>
          </a:solidFill>
          <a:ln w="7620">
            <a:solidFill>
              <a:srgbClr val="E2C8B5"/>
            </a:solidFill>
            <a:prstDash val="solid"/>
          </a:ln>
        </p:spPr>
        <p:txBody>
          <a:bodyPr/>
          <a:lstStyle/>
          <a:p>
            <a:endParaRPr lang="en-US"/>
          </a:p>
        </p:txBody>
      </p:sp>
      <p:sp>
        <p:nvSpPr>
          <p:cNvPr id="4" name="Text 2"/>
          <p:cNvSpPr/>
          <p:nvPr/>
        </p:nvSpPr>
        <p:spPr>
          <a:xfrm>
            <a:off x="999768" y="3614738"/>
            <a:ext cx="30905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Out-of-Class Assignments</a:t>
            </a:r>
            <a:endParaRPr lang="en-US" sz="1950" dirty="0"/>
          </a:p>
        </p:txBody>
      </p:sp>
      <p:sp>
        <p:nvSpPr>
          <p:cNvPr id="5" name="Text 3"/>
          <p:cNvSpPr/>
          <p:nvPr/>
        </p:nvSpPr>
        <p:spPr>
          <a:xfrm>
            <a:off x="999768" y="4043958"/>
            <a:ext cx="3803333"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"Turn in your chat, its output, and your evaluation of the output"</a:t>
            </a:r>
            <a:endParaRPr lang="en-US" sz="1950" dirty="0"/>
          </a:p>
        </p:txBody>
      </p:sp>
      <p:sp>
        <p:nvSpPr>
          <p:cNvPr id="6" name="Shape 4"/>
          <p:cNvSpPr/>
          <p:nvPr/>
        </p:nvSpPr>
        <p:spPr>
          <a:xfrm>
            <a:off x="5207437" y="3408759"/>
            <a:ext cx="4215408" cy="2428994"/>
          </a:xfrm>
          <a:prstGeom prst="roundRect">
            <a:avLst>
              <a:gd name="adj" fmla="val 3432"/>
            </a:avLst>
          </a:prstGeom>
          <a:solidFill>
            <a:srgbClr val="FCE2CF"/>
          </a:solidFill>
          <a:ln w="7620">
            <a:solidFill>
              <a:srgbClr val="E2C8B5"/>
            </a:solidFill>
            <a:prstDash val="solid"/>
          </a:ln>
        </p:spPr>
        <p:txBody>
          <a:bodyPr/>
          <a:lstStyle/>
          <a:p>
            <a:endParaRPr lang="en-US"/>
          </a:p>
        </p:txBody>
      </p:sp>
      <p:sp>
        <p:nvSpPr>
          <p:cNvPr id="7" name="Text 5"/>
          <p:cNvSpPr/>
          <p:nvPr/>
        </p:nvSpPr>
        <p:spPr>
          <a:xfrm>
            <a:off x="5413415" y="361473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Exams Without AI</a:t>
            </a:r>
            <a:endParaRPr lang="en-US" sz="1950" dirty="0"/>
          </a:p>
        </p:txBody>
      </p:sp>
      <p:sp>
        <p:nvSpPr>
          <p:cNvPr id="8" name="Text 6"/>
          <p:cNvSpPr/>
          <p:nvPr/>
        </p:nvSpPr>
        <p:spPr>
          <a:xfrm>
            <a:off x="5413415" y="4043958"/>
            <a:ext cx="3803452" cy="1587818"/>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In-class assessments ensuring students understand fundamental concepts independently</a:t>
            </a:r>
            <a:endParaRPr lang="en-US" sz="1950" dirty="0"/>
          </a:p>
        </p:txBody>
      </p:sp>
      <p:sp>
        <p:nvSpPr>
          <p:cNvPr id="9" name="Shape 7"/>
          <p:cNvSpPr/>
          <p:nvPr/>
        </p:nvSpPr>
        <p:spPr>
          <a:xfrm>
            <a:off x="9621203" y="3408759"/>
            <a:ext cx="4215289" cy="2428994"/>
          </a:xfrm>
          <a:prstGeom prst="roundRect">
            <a:avLst>
              <a:gd name="adj" fmla="val 3432"/>
            </a:avLst>
          </a:prstGeom>
          <a:solidFill>
            <a:srgbClr val="FCE2CF"/>
          </a:solidFill>
          <a:ln w="7620">
            <a:solidFill>
              <a:srgbClr val="E2C8B5"/>
            </a:solidFill>
            <a:prstDash val="solid"/>
          </a:ln>
        </p:spPr>
        <p:txBody>
          <a:bodyPr/>
          <a:lstStyle/>
          <a:p>
            <a:endParaRPr lang="en-US"/>
          </a:p>
        </p:txBody>
      </p:sp>
      <p:sp>
        <p:nvSpPr>
          <p:cNvPr id="10" name="Text 8"/>
          <p:cNvSpPr/>
          <p:nvPr/>
        </p:nvSpPr>
        <p:spPr>
          <a:xfrm>
            <a:off x="9827181" y="361473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Exams With AI</a:t>
            </a:r>
            <a:endParaRPr lang="en-US" sz="1950" dirty="0"/>
          </a:p>
        </p:txBody>
      </p:sp>
      <p:sp>
        <p:nvSpPr>
          <p:cNvPr id="11" name="Text 9"/>
          <p:cNvSpPr/>
          <p:nvPr/>
        </p:nvSpPr>
        <p:spPr>
          <a:xfrm>
            <a:off x="9827181" y="4043958"/>
            <a:ext cx="3803333" cy="1587818"/>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More ambitious assessments leveraging AI assistance - complex cases can become exams with AI support</a:t>
            </a:r>
            <a:endParaRPr lang="en-US" sz="19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793790" y="1707237"/>
            <a:ext cx="5875258"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AI as Educational Partner</a:t>
            </a:r>
            <a:endParaRPr lang="en-US" sz="3900" dirty="0"/>
          </a:p>
        </p:txBody>
      </p:sp>
      <p:sp>
        <p:nvSpPr>
          <p:cNvPr id="3" name="Text 1"/>
          <p:cNvSpPr/>
          <p:nvPr/>
        </p:nvSpPr>
        <p:spPr>
          <a:xfrm>
            <a:off x="793790" y="2724150"/>
            <a:ext cx="13042821"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AI can be a highly effective tutor, and we should leverage this capability in our teaching.</a:t>
            </a:r>
            <a:endParaRPr lang="en-US" sz="1950" dirty="0"/>
          </a:p>
        </p:txBody>
      </p:sp>
      <p:sp>
        <p:nvSpPr>
          <p:cNvPr id="4" name="Shape 2"/>
          <p:cNvSpPr/>
          <p:nvPr/>
        </p:nvSpPr>
        <p:spPr>
          <a:xfrm>
            <a:off x="793790" y="3344347"/>
            <a:ext cx="6422231" cy="1635085"/>
          </a:xfrm>
          <a:prstGeom prst="roundRect">
            <a:avLst>
              <a:gd name="adj" fmla="val 5098"/>
            </a:avLst>
          </a:prstGeom>
          <a:solidFill>
            <a:srgbClr val="FCE2CF"/>
          </a:solidFill>
          <a:ln w="7620">
            <a:solidFill>
              <a:srgbClr val="E2C8B5"/>
            </a:solidFill>
            <a:prstDash val="solid"/>
          </a:ln>
        </p:spPr>
        <p:txBody>
          <a:bodyPr/>
          <a:lstStyle/>
          <a:p>
            <a:endParaRPr lang="en-US"/>
          </a:p>
        </p:txBody>
      </p:sp>
      <p:sp>
        <p:nvSpPr>
          <p:cNvPr id="5" name="Text 3"/>
          <p:cNvSpPr/>
          <p:nvPr/>
        </p:nvSpPr>
        <p:spPr>
          <a:xfrm>
            <a:off x="999768" y="3550325"/>
            <a:ext cx="3527227"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Replace Reading Assignments</a:t>
            </a:r>
            <a:endParaRPr lang="en-US" sz="1950" dirty="0"/>
          </a:p>
        </p:txBody>
      </p:sp>
      <p:sp>
        <p:nvSpPr>
          <p:cNvPr id="6" name="Text 4"/>
          <p:cNvSpPr/>
          <p:nvPr/>
        </p:nvSpPr>
        <p:spPr>
          <a:xfrm>
            <a:off x="999768" y="3979545"/>
            <a:ext cx="6010275"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Ask students to chat with chatbots instead of traditional reading assignments</a:t>
            </a:r>
            <a:endParaRPr lang="en-US" sz="1950" dirty="0"/>
          </a:p>
        </p:txBody>
      </p:sp>
      <p:sp>
        <p:nvSpPr>
          <p:cNvPr id="7" name="Shape 5"/>
          <p:cNvSpPr/>
          <p:nvPr/>
        </p:nvSpPr>
        <p:spPr>
          <a:xfrm>
            <a:off x="7414379" y="3344347"/>
            <a:ext cx="6422231" cy="1635085"/>
          </a:xfrm>
          <a:prstGeom prst="roundRect">
            <a:avLst>
              <a:gd name="adj" fmla="val 5098"/>
            </a:avLst>
          </a:prstGeom>
          <a:solidFill>
            <a:srgbClr val="FCE2CF"/>
          </a:solidFill>
          <a:ln w="7620">
            <a:solidFill>
              <a:srgbClr val="E2C8B5"/>
            </a:solidFill>
            <a:prstDash val="solid"/>
          </a:ln>
        </p:spPr>
        <p:txBody>
          <a:bodyPr/>
          <a:lstStyle/>
          <a:p>
            <a:endParaRPr lang="en-US"/>
          </a:p>
        </p:txBody>
      </p:sp>
      <p:sp>
        <p:nvSpPr>
          <p:cNvPr id="8" name="Text 6"/>
          <p:cNvSpPr/>
          <p:nvPr/>
        </p:nvSpPr>
        <p:spPr>
          <a:xfrm>
            <a:off x="7620357" y="3550325"/>
            <a:ext cx="2484120"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Pre-Class or In-Class </a:t>
            </a:r>
            <a:endParaRPr lang="en-US" sz="1950" dirty="0"/>
          </a:p>
        </p:txBody>
      </p:sp>
      <p:sp>
        <p:nvSpPr>
          <p:cNvPr id="9" name="Text 7"/>
          <p:cNvSpPr/>
          <p:nvPr/>
        </p:nvSpPr>
        <p:spPr>
          <a:xfrm>
            <a:off x="7620357" y="3979545"/>
            <a:ext cx="6010275"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Assign pre-class or in class before slides and class discussion.</a:t>
            </a:r>
            <a:endParaRPr lang="en-US" sz="1950" dirty="0"/>
          </a:p>
        </p:txBody>
      </p:sp>
      <p:sp>
        <p:nvSpPr>
          <p:cNvPr id="10" name="Shape 8"/>
          <p:cNvSpPr/>
          <p:nvPr/>
        </p:nvSpPr>
        <p:spPr>
          <a:xfrm>
            <a:off x="793790" y="5202674"/>
            <a:ext cx="13042821" cy="1319570"/>
          </a:xfrm>
          <a:prstGeom prst="roundRect">
            <a:avLst>
              <a:gd name="adj" fmla="val 6317"/>
            </a:avLst>
          </a:prstGeom>
          <a:solidFill>
            <a:srgbClr val="FAD3B8"/>
          </a:solidFill>
          <a:ln/>
        </p:spPr>
        <p:txBody>
          <a:bodyPr/>
          <a:lstStyle/>
          <a:p>
            <a:endParaRPr lang="en-US"/>
          </a:p>
        </p:txBody>
      </p:sp>
      <p:pic>
        <p:nvPicPr>
          <p:cNvPr id="11" name="Image 0" descr="preencoded.png"/>
          <p:cNvPicPr>
            <a:picLocks noChangeAspect="1"/>
          </p:cNvPicPr>
          <p:nvPr/>
        </p:nvPicPr>
        <p:blipFill>
          <a:blip r:embed="rId3"/>
          <a:stretch>
            <a:fillRect/>
          </a:stretch>
        </p:blipFill>
        <p:spPr>
          <a:xfrm>
            <a:off x="992148" y="5523071"/>
            <a:ext cx="310039" cy="248007"/>
          </a:xfrm>
          <a:prstGeom prst="rect">
            <a:avLst/>
          </a:prstGeom>
        </p:spPr>
      </p:pic>
      <p:sp>
        <p:nvSpPr>
          <p:cNvPr id="12" name="Text 9"/>
          <p:cNvSpPr/>
          <p:nvPr/>
        </p:nvSpPr>
        <p:spPr>
          <a:xfrm>
            <a:off x="1500545" y="5450562"/>
            <a:ext cx="12137708" cy="793909"/>
          </a:xfrm>
          <a:prstGeom prst="rect">
            <a:avLst/>
          </a:prstGeom>
          <a:noFill/>
          <a:ln/>
        </p:spPr>
        <p:txBody>
          <a:bodyPr wrap="square" lIns="0" tIns="0" rIns="0" bIns="0" rtlCol="0" anchor="t"/>
          <a:lstStyle/>
          <a:p>
            <a:pPr marL="0" indent="0" algn="l">
              <a:lnSpc>
                <a:spcPts val="3100"/>
              </a:lnSpc>
              <a:buNone/>
            </a:pPr>
            <a:r>
              <a:rPr lang="en-US" sz="1950" b="1" dirty="0">
                <a:solidFill>
                  <a:srgbClr val="000000"/>
                </a:solidFill>
                <a:latin typeface="Open Sans" pitchFamily="34" charset="0"/>
                <a:ea typeface="Open Sans" pitchFamily="34" charset="-122"/>
                <a:cs typeface="Open Sans" pitchFamily="34" charset="-120"/>
              </a:rPr>
              <a:t>Assignment:</a:t>
            </a:r>
            <a:r>
              <a:rPr lang="en-US" sz="1950" dirty="0">
                <a:solidFill>
                  <a:srgbClr val="000000"/>
                </a:solidFill>
                <a:latin typeface="Open Sans" pitchFamily="34" charset="0"/>
                <a:ea typeface="Open Sans" pitchFamily="34" charset="-122"/>
                <a:cs typeface="Open Sans" pitchFamily="34" charset="-120"/>
              </a:rPr>
              <a:t> "Ask your chatbot to teach you about [topic]. Tell it to ask you questions to ensure you are understanding."</a:t>
            </a:r>
            <a:endParaRPr lang="en-US" sz="19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793790" y="2492216"/>
            <a:ext cx="9202406"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If Chatbot Reliability is a Concern</a:t>
            </a:r>
            <a:endParaRPr lang="en-US" sz="3900" dirty="0"/>
          </a:p>
        </p:txBody>
      </p:sp>
      <p:sp>
        <p:nvSpPr>
          <p:cNvPr id="3" name="Text 1"/>
          <p:cNvSpPr/>
          <p:nvPr/>
        </p:nvSpPr>
        <p:spPr>
          <a:xfrm>
            <a:off x="793790" y="3509129"/>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01</a:t>
            </a:r>
            <a:endParaRPr lang="en-US" sz="1550" dirty="0"/>
          </a:p>
        </p:txBody>
      </p:sp>
      <p:sp>
        <p:nvSpPr>
          <p:cNvPr id="4" name="Shape 2"/>
          <p:cNvSpPr/>
          <p:nvPr/>
        </p:nvSpPr>
        <p:spPr>
          <a:xfrm>
            <a:off x="793790" y="3823454"/>
            <a:ext cx="4215289" cy="22860"/>
          </a:xfrm>
          <a:prstGeom prst="rect">
            <a:avLst/>
          </a:prstGeom>
          <a:solidFill>
            <a:srgbClr val="D2600F"/>
          </a:solidFill>
          <a:ln/>
        </p:spPr>
        <p:txBody>
          <a:bodyPr/>
          <a:lstStyle/>
          <a:p>
            <a:endParaRPr lang="en-US"/>
          </a:p>
        </p:txBody>
      </p:sp>
      <p:sp>
        <p:nvSpPr>
          <p:cNvPr id="5" name="Text 3"/>
          <p:cNvSpPr/>
          <p:nvPr/>
        </p:nvSpPr>
        <p:spPr>
          <a:xfrm>
            <a:off x="793790" y="396835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Use RAG </a:t>
            </a:r>
            <a:endParaRPr lang="en-US" sz="1950" dirty="0"/>
          </a:p>
        </p:txBody>
      </p:sp>
      <p:sp>
        <p:nvSpPr>
          <p:cNvPr id="6" name="Text 4"/>
          <p:cNvSpPr/>
          <p:nvPr/>
        </p:nvSpPr>
        <p:spPr>
          <a:xfrm>
            <a:off x="793790" y="4397573"/>
            <a:ext cx="4215289"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Build custom systems (could use Google's Notebook LM or Custom GPT) for specific source control</a:t>
            </a:r>
            <a:endParaRPr lang="en-US" sz="1950" dirty="0"/>
          </a:p>
        </p:txBody>
      </p:sp>
      <p:sp>
        <p:nvSpPr>
          <p:cNvPr id="7" name="Text 5"/>
          <p:cNvSpPr/>
          <p:nvPr/>
        </p:nvSpPr>
        <p:spPr>
          <a:xfrm>
            <a:off x="5207437" y="3509129"/>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02</a:t>
            </a:r>
            <a:endParaRPr lang="en-US" sz="1550" dirty="0"/>
          </a:p>
        </p:txBody>
      </p:sp>
      <p:sp>
        <p:nvSpPr>
          <p:cNvPr id="8" name="Shape 6"/>
          <p:cNvSpPr/>
          <p:nvPr/>
        </p:nvSpPr>
        <p:spPr>
          <a:xfrm>
            <a:off x="5207437" y="3823454"/>
            <a:ext cx="4215408" cy="22860"/>
          </a:xfrm>
          <a:prstGeom prst="rect">
            <a:avLst/>
          </a:prstGeom>
          <a:solidFill>
            <a:srgbClr val="D2600F"/>
          </a:solidFill>
          <a:ln/>
        </p:spPr>
        <p:txBody>
          <a:bodyPr/>
          <a:lstStyle/>
          <a:p>
            <a:endParaRPr lang="en-US"/>
          </a:p>
        </p:txBody>
      </p:sp>
      <p:sp>
        <p:nvSpPr>
          <p:cNvPr id="9" name="Text 7"/>
          <p:cNvSpPr/>
          <p:nvPr/>
        </p:nvSpPr>
        <p:spPr>
          <a:xfrm>
            <a:off x="5207437" y="396835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Build with AI Reports</a:t>
            </a:r>
            <a:endParaRPr lang="en-US" sz="1950" dirty="0"/>
          </a:p>
        </p:txBody>
      </p:sp>
      <p:sp>
        <p:nvSpPr>
          <p:cNvPr id="10" name="Text 8"/>
          <p:cNvSpPr/>
          <p:nvPr/>
        </p:nvSpPr>
        <p:spPr>
          <a:xfrm>
            <a:off x="5207437" y="4397573"/>
            <a:ext cx="4215408"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Can have AI create a comprehensive report, then edit if needed and use</a:t>
            </a:r>
            <a:endParaRPr lang="en-US" sz="1950" dirty="0"/>
          </a:p>
        </p:txBody>
      </p:sp>
      <p:sp>
        <p:nvSpPr>
          <p:cNvPr id="11" name="Text 9"/>
          <p:cNvSpPr/>
          <p:nvPr/>
        </p:nvSpPr>
        <p:spPr>
          <a:xfrm>
            <a:off x="9621203" y="3509129"/>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03</a:t>
            </a:r>
            <a:endParaRPr lang="en-US" sz="1550" dirty="0"/>
          </a:p>
        </p:txBody>
      </p:sp>
      <p:sp>
        <p:nvSpPr>
          <p:cNvPr id="12" name="Shape 10"/>
          <p:cNvSpPr/>
          <p:nvPr/>
        </p:nvSpPr>
        <p:spPr>
          <a:xfrm>
            <a:off x="9621203" y="3823454"/>
            <a:ext cx="4215289" cy="22860"/>
          </a:xfrm>
          <a:prstGeom prst="rect">
            <a:avLst/>
          </a:prstGeom>
          <a:solidFill>
            <a:srgbClr val="D2600F"/>
          </a:solidFill>
          <a:ln/>
        </p:spPr>
        <p:txBody>
          <a:bodyPr/>
          <a:lstStyle/>
          <a:p>
            <a:endParaRPr lang="en-US"/>
          </a:p>
        </p:txBody>
      </p:sp>
      <p:sp>
        <p:nvSpPr>
          <p:cNvPr id="13" name="Text 11"/>
          <p:cNvSpPr/>
          <p:nvPr/>
        </p:nvSpPr>
        <p:spPr>
          <a:xfrm>
            <a:off x="9621203" y="396835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Reliability Reality</a:t>
            </a:r>
            <a:endParaRPr lang="en-US" sz="1950" dirty="0"/>
          </a:p>
        </p:txBody>
      </p:sp>
      <p:sp>
        <p:nvSpPr>
          <p:cNvPr id="14" name="Text 12"/>
          <p:cNvSpPr/>
          <p:nvPr/>
        </p:nvSpPr>
        <p:spPr>
          <a:xfrm>
            <a:off x="9621203" y="4397573"/>
            <a:ext cx="4215289"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LLMs today are significantly more reliable than earlier versions - hallucinations have diminished</a:t>
            </a:r>
            <a:endParaRPr lang="en-US" sz="19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sp>
        <p:nvSpPr>
          <p:cNvPr id="3" name="Text 0"/>
          <p:cNvSpPr/>
          <p:nvPr/>
        </p:nvSpPr>
        <p:spPr>
          <a:xfrm>
            <a:off x="8108990" y="3258979"/>
            <a:ext cx="5727621" cy="1711642"/>
          </a:xfrm>
          <a:prstGeom prst="rect">
            <a:avLst/>
          </a:prstGeom>
          <a:noFill/>
          <a:ln/>
        </p:spPr>
        <p:txBody>
          <a:bodyPr wrap="square" lIns="0" tIns="0" rIns="0" bIns="0" rtlCol="0" anchor="t"/>
          <a:lstStyle/>
          <a:p>
            <a:pPr marL="0" indent="0" algn="l">
              <a:lnSpc>
                <a:spcPts val="6700"/>
              </a:lnSpc>
              <a:buNone/>
            </a:pPr>
            <a:r>
              <a:rPr lang="en-US" sz="5350" dirty="0">
                <a:solidFill>
                  <a:srgbClr val="2C3F42"/>
                </a:solidFill>
                <a:latin typeface="Bitter Medium" pitchFamily="34" charset="0"/>
                <a:ea typeface="Bitter Medium" pitchFamily="34" charset="-122"/>
                <a:cs typeface="Bitter Medium" pitchFamily="34" charset="-120"/>
              </a:rPr>
              <a:t>Deep Dive into Claude Code</a:t>
            </a:r>
            <a:endParaRPr lang="en-US" sz="53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793790" y="1338858"/>
            <a:ext cx="7632025" cy="1240155"/>
          </a:xfrm>
          <a:prstGeom prst="rect">
            <a:avLst/>
          </a:prstGeom>
          <a:noFill/>
          <a:ln/>
        </p:spPr>
        <p:txBody>
          <a:bodyPr wrap="squar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Claude Code: Terminal-Based AI Agent</a:t>
            </a:r>
            <a:endParaRPr lang="en-US" sz="3900" dirty="0"/>
          </a:p>
        </p:txBody>
      </p:sp>
      <p:sp>
        <p:nvSpPr>
          <p:cNvPr id="3" name="Text 1"/>
          <p:cNvSpPr/>
          <p:nvPr/>
        </p:nvSpPr>
        <p:spPr>
          <a:xfrm>
            <a:off x="786289" y="2955964"/>
            <a:ext cx="7632025" cy="1587818"/>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Claude Code is part of a new generation of terminal-based coding agents, along with OpenAI Codex and Gemini CLI. It integrates well with popular development environments like VS Code.</a:t>
            </a:r>
            <a:endParaRPr lang="en-US" sz="1950" dirty="0"/>
          </a:p>
        </p:txBody>
      </p:sp>
      <p:sp>
        <p:nvSpPr>
          <p:cNvPr id="4" name="Text 2"/>
          <p:cNvSpPr/>
          <p:nvPr/>
        </p:nvSpPr>
        <p:spPr>
          <a:xfrm>
            <a:off x="793790" y="4543782"/>
            <a:ext cx="7632025"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Built on standard Anthropic models, Claude Code appears to leverage exceptionally well-designed system prompts that optimize it for development tasks.</a:t>
            </a:r>
            <a:endParaRPr lang="en-US" sz="1950" dirty="0"/>
          </a:p>
        </p:txBody>
      </p:sp>
      <p:pic>
        <p:nvPicPr>
          <p:cNvPr id="5" name="Image 0" descr="preencoded.png"/>
          <p:cNvPicPr>
            <a:picLocks noChangeAspect="1"/>
          </p:cNvPicPr>
          <p:nvPr/>
        </p:nvPicPr>
        <p:blipFill>
          <a:blip r:embed="rId3"/>
          <a:stretch>
            <a:fillRect/>
          </a:stretch>
        </p:blipFill>
        <p:spPr>
          <a:xfrm>
            <a:off x="8917543" y="1363742"/>
            <a:ext cx="4926568" cy="4926568"/>
          </a:xfrm>
          <a:prstGeom prst="rect">
            <a:avLst/>
          </a:prstGeom>
        </p:spPr>
      </p:pic>
      <p:sp>
        <p:nvSpPr>
          <p:cNvPr id="6" name="Text 3"/>
          <p:cNvSpPr/>
          <p:nvPr/>
        </p:nvSpPr>
        <p:spPr>
          <a:xfrm>
            <a:off x="8917543" y="6513552"/>
            <a:ext cx="4926568" cy="396954"/>
          </a:xfrm>
          <a:prstGeom prst="rect">
            <a:avLst/>
          </a:prstGeom>
          <a:noFill/>
          <a:ln/>
        </p:spPr>
        <p:txBody>
          <a:bodyPr wrap="none" lIns="0" tIns="0" rIns="0" bIns="0" rtlCol="0" anchor="t"/>
          <a:lstStyle/>
          <a:p>
            <a:pPr marL="0" indent="0" algn="l">
              <a:lnSpc>
                <a:spcPts val="3100"/>
              </a:lnSpc>
              <a:buNone/>
            </a:pPr>
            <a:r>
              <a:rPr lang="en-US" sz="1950" i="1" dirty="0">
                <a:solidFill>
                  <a:srgbClr val="2B2E3C"/>
                </a:solidFill>
                <a:latin typeface="Open Sans" pitchFamily="34" charset="0"/>
                <a:ea typeface="Open Sans" pitchFamily="34" charset="-122"/>
                <a:cs typeface="Open Sans" pitchFamily="34" charset="-120"/>
              </a:rPr>
              <a:t>Requires Claude Pro subscription </a:t>
            </a:r>
            <a:endParaRPr lang="en-US" sz="19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793790" y="1242179"/>
            <a:ext cx="9697045"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Claude Code’s Capabilities</a:t>
            </a:r>
            <a:endParaRPr lang="en-US" sz="3900" dirty="0"/>
          </a:p>
        </p:txBody>
      </p:sp>
      <p:pic>
        <p:nvPicPr>
          <p:cNvPr id="3" name="Image 0" descr="preencoded.png"/>
          <p:cNvPicPr>
            <a:picLocks noChangeAspect="1"/>
          </p:cNvPicPr>
          <p:nvPr/>
        </p:nvPicPr>
        <p:blipFill>
          <a:blip r:embed="rId3"/>
          <a:stretch>
            <a:fillRect/>
          </a:stretch>
        </p:blipFill>
        <p:spPr>
          <a:xfrm>
            <a:off x="793790" y="2259092"/>
            <a:ext cx="496133" cy="496133"/>
          </a:xfrm>
          <a:prstGeom prst="rect">
            <a:avLst/>
          </a:prstGeom>
        </p:spPr>
      </p:pic>
      <p:sp>
        <p:nvSpPr>
          <p:cNvPr id="4" name="Text 1"/>
          <p:cNvSpPr/>
          <p:nvPr/>
        </p:nvSpPr>
        <p:spPr>
          <a:xfrm>
            <a:off x="793790" y="300323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File Operations</a:t>
            </a:r>
            <a:endParaRPr lang="en-US" sz="1950" dirty="0"/>
          </a:p>
        </p:txBody>
      </p:sp>
      <p:sp>
        <p:nvSpPr>
          <p:cNvPr id="5" name="Text 2"/>
          <p:cNvSpPr/>
          <p:nvPr/>
        </p:nvSpPr>
        <p:spPr>
          <a:xfrm>
            <a:off x="793790" y="3432453"/>
            <a:ext cx="6397347"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Create, edit, copy, move, and delete files</a:t>
            </a:r>
            <a:endParaRPr lang="en-US" sz="1950" dirty="0"/>
          </a:p>
        </p:txBody>
      </p:sp>
      <p:pic>
        <p:nvPicPr>
          <p:cNvPr id="6" name="Image 1" descr="preencoded.png"/>
          <p:cNvPicPr>
            <a:picLocks noChangeAspect="1"/>
          </p:cNvPicPr>
          <p:nvPr/>
        </p:nvPicPr>
        <p:blipFill>
          <a:blip r:embed="rId4"/>
          <a:stretch>
            <a:fillRect/>
          </a:stretch>
        </p:blipFill>
        <p:spPr>
          <a:xfrm>
            <a:off x="7439144" y="2259092"/>
            <a:ext cx="496133" cy="496133"/>
          </a:xfrm>
          <a:prstGeom prst="rect">
            <a:avLst/>
          </a:prstGeom>
        </p:spPr>
      </p:pic>
      <p:sp>
        <p:nvSpPr>
          <p:cNvPr id="7" name="Text 3"/>
          <p:cNvSpPr/>
          <p:nvPr/>
        </p:nvSpPr>
        <p:spPr>
          <a:xfrm>
            <a:off x="7439144" y="300323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Python Development</a:t>
            </a:r>
            <a:endParaRPr lang="en-US" sz="1950" dirty="0"/>
          </a:p>
        </p:txBody>
      </p:sp>
      <p:sp>
        <p:nvSpPr>
          <p:cNvPr id="8" name="Text 4"/>
          <p:cNvSpPr/>
          <p:nvPr/>
        </p:nvSpPr>
        <p:spPr>
          <a:xfrm>
            <a:off x="7439144" y="3432453"/>
            <a:ext cx="6397466"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Write, edit, and execute </a:t>
            </a:r>
            <a:r>
              <a:rPr lang="en-US" sz="1950" b="1" dirty="0">
                <a:solidFill>
                  <a:schemeClr val="accent2"/>
                </a:solidFill>
                <a:latin typeface="Open Sans" pitchFamily="34" charset="0"/>
                <a:ea typeface="Open Sans" pitchFamily="34" charset="-122"/>
                <a:cs typeface="Open Sans" pitchFamily="34" charset="-120"/>
              </a:rPr>
              <a:t>Python scripts </a:t>
            </a:r>
            <a:r>
              <a:rPr lang="en-US" sz="1950" dirty="0">
                <a:solidFill>
                  <a:srgbClr val="2B2E3C"/>
                </a:solidFill>
                <a:latin typeface="Open Sans" pitchFamily="34" charset="0"/>
                <a:ea typeface="Open Sans" pitchFamily="34" charset="-122"/>
                <a:cs typeface="Open Sans" pitchFamily="34" charset="-120"/>
              </a:rPr>
              <a:t>and </a:t>
            </a:r>
            <a:r>
              <a:rPr lang="en-US" sz="1950" b="1" dirty="0" err="1">
                <a:solidFill>
                  <a:schemeClr val="accent2"/>
                </a:solidFill>
                <a:latin typeface="Open Sans" pitchFamily="34" charset="0"/>
                <a:ea typeface="Open Sans" pitchFamily="34" charset="-122"/>
                <a:cs typeface="Open Sans" pitchFamily="34" charset="-120"/>
              </a:rPr>
              <a:t>Jupyter</a:t>
            </a:r>
            <a:r>
              <a:rPr lang="en-US" sz="1950" b="1" dirty="0">
                <a:solidFill>
                  <a:schemeClr val="accent2"/>
                </a:solidFill>
                <a:latin typeface="Open Sans" pitchFamily="34" charset="0"/>
                <a:ea typeface="Open Sans" pitchFamily="34" charset="-122"/>
                <a:cs typeface="Open Sans" pitchFamily="34" charset="-120"/>
              </a:rPr>
              <a:t> notebooks</a:t>
            </a:r>
            <a:endParaRPr lang="en-US" sz="1950" dirty="0"/>
          </a:p>
        </p:txBody>
      </p:sp>
      <p:pic>
        <p:nvPicPr>
          <p:cNvPr id="9" name="Image 2" descr="preencoded.png"/>
          <p:cNvPicPr>
            <a:picLocks noChangeAspect="1"/>
          </p:cNvPicPr>
          <p:nvPr/>
        </p:nvPicPr>
        <p:blipFill>
          <a:blip r:embed="rId5"/>
          <a:stretch>
            <a:fillRect/>
          </a:stretch>
        </p:blipFill>
        <p:spPr>
          <a:xfrm>
            <a:off x="793790" y="4623197"/>
            <a:ext cx="496133" cy="496133"/>
          </a:xfrm>
          <a:prstGeom prst="rect">
            <a:avLst/>
          </a:prstGeom>
        </p:spPr>
      </p:pic>
      <p:sp>
        <p:nvSpPr>
          <p:cNvPr id="10" name="Text 5"/>
          <p:cNvSpPr/>
          <p:nvPr/>
        </p:nvSpPr>
        <p:spPr>
          <a:xfrm>
            <a:off x="793790" y="536733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Document Creation</a:t>
            </a:r>
            <a:endParaRPr lang="en-US" sz="1950" dirty="0"/>
          </a:p>
        </p:txBody>
      </p:sp>
      <p:sp>
        <p:nvSpPr>
          <p:cNvPr id="11" name="Text 6"/>
          <p:cNvSpPr/>
          <p:nvPr/>
        </p:nvSpPr>
        <p:spPr>
          <a:xfrm>
            <a:off x="793790" y="5796558"/>
            <a:ext cx="6397347"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Generate and edit </a:t>
            </a:r>
            <a:r>
              <a:rPr lang="en-US" sz="1950" b="1" dirty="0">
                <a:solidFill>
                  <a:schemeClr val="accent2"/>
                </a:solidFill>
                <a:latin typeface="Open Sans" pitchFamily="34" charset="0"/>
                <a:ea typeface="Open Sans" pitchFamily="34" charset="-122"/>
                <a:cs typeface="Open Sans" pitchFamily="34" charset="-120"/>
              </a:rPr>
              <a:t>LaTeX</a:t>
            </a:r>
            <a:r>
              <a:rPr lang="en-US" sz="1950" dirty="0">
                <a:solidFill>
                  <a:srgbClr val="2B2E3C"/>
                </a:solidFill>
                <a:latin typeface="Open Sans" pitchFamily="34" charset="0"/>
                <a:ea typeface="Open Sans" pitchFamily="34" charset="-122"/>
                <a:cs typeface="Open Sans" pitchFamily="34" charset="-120"/>
              </a:rPr>
              <a:t> documents.  Generate </a:t>
            </a:r>
            <a:r>
              <a:rPr lang="en-US" sz="1950" b="1" dirty="0">
                <a:solidFill>
                  <a:schemeClr val="accent2"/>
                </a:solidFill>
                <a:latin typeface="Open Sans" pitchFamily="34" charset="0"/>
                <a:ea typeface="Open Sans" pitchFamily="34" charset="-122"/>
                <a:cs typeface="Open Sans" pitchFamily="34" charset="-120"/>
              </a:rPr>
              <a:t>Word</a:t>
            </a:r>
            <a:r>
              <a:rPr lang="en-US" sz="1950" dirty="0">
                <a:solidFill>
                  <a:srgbClr val="2B2E3C"/>
                </a:solidFill>
                <a:latin typeface="Open Sans" pitchFamily="34" charset="0"/>
                <a:ea typeface="Open Sans" pitchFamily="34" charset="-122"/>
                <a:cs typeface="Open Sans" pitchFamily="34" charset="-120"/>
              </a:rPr>
              <a:t> docs and </a:t>
            </a:r>
            <a:r>
              <a:rPr lang="en-US" sz="1950" b="1" dirty="0">
                <a:solidFill>
                  <a:schemeClr val="accent2"/>
                </a:solidFill>
                <a:latin typeface="Open Sans" pitchFamily="34" charset="0"/>
                <a:ea typeface="Open Sans" pitchFamily="34" charset="-122"/>
                <a:cs typeface="Open Sans" pitchFamily="34" charset="-120"/>
              </a:rPr>
              <a:t>PowerPoint</a:t>
            </a:r>
            <a:r>
              <a:rPr lang="en-US" sz="1950" dirty="0">
                <a:solidFill>
                  <a:srgbClr val="2B2E3C"/>
                </a:solidFill>
                <a:latin typeface="Open Sans" pitchFamily="34" charset="0"/>
                <a:ea typeface="Open Sans" pitchFamily="34" charset="-122"/>
                <a:cs typeface="Open Sans" pitchFamily="34" charset="-120"/>
              </a:rPr>
              <a:t> presentations</a:t>
            </a:r>
            <a:endParaRPr lang="en-US" sz="1950" dirty="0"/>
          </a:p>
        </p:txBody>
      </p:sp>
      <p:pic>
        <p:nvPicPr>
          <p:cNvPr id="12" name="Image 3" descr="preencoded.png"/>
          <p:cNvPicPr>
            <a:picLocks noChangeAspect="1"/>
          </p:cNvPicPr>
          <p:nvPr/>
        </p:nvPicPr>
        <p:blipFill>
          <a:blip r:embed="rId6"/>
          <a:stretch>
            <a:fillRect/>
          </a:stretch>
        </p:blipFill>
        <p:spPr>
          <a:xfrm>
            <a:off x="7439144" y="4623197"/>
            <a:ext cx="496133" cy="496133"/>
          </a:xfrm>
          <a:prstGeom prst="rect">
            <a:avLst/>
          </a:prstGeom>
        </p:spPr>
      </p:pic>
      <p:sp>
        <p:nvSpPr>
          <p:cNvPr id="13" name="Text 7"/>
          <p:cNvSpPr/>
          <p:nvPr/>
        </p:nvSpPr>
        <p:spPr>
          <a:xfrm>
            <a:off x="7439144" y="536733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Deployment</a:t>
            </a:r>
            <a:endParaRPr lang="en-US" sz="1950" dirty="0"/>
          </a:p>
        </p:txBody>
      </p:sp>
      <p:sp>
        <p:nvSpPr>
          <p:cNvPr id="14" name="Text 8"/>
          <p:cNvSpPr/>
          <p:nvPr/>
        </p:nvSpPr>
        <p:spPr>
          <a:xfrm>
            <a:off x="7439144" y="5796558"/>
            <a:ext cx="6397466"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Create </a:t>
            </a:r>
            <a:r>
              <a:rPr lang="en-US" sz="1950" b="1" dirty="0">
                <a:solidFill>
                  <a:schemeClr val="accent2"/>
                </a:solidFill>
                <a:latin typeface="Open Sans" pitchFamily="34" charset="0"/>
                <a:ea typeface="Open Sans" pitchFamily="34" charset="-122"/>
                <a:cs typeface="Open Sans" pitchFamily="34" charset="-120"/>
              </a:rPr>
              <a:t>GitHub</a:t>
            </a:r>
            <a:r>
              <a:rPr lang="en-US" sz="1950" dirty="0">
                <a:solidFill>
                  <a:srgbClr val="2B2E3C"/>
                </a:solidFill>
                <a:latin typeface="Open Sans" pitchFamily="34" charset="0"/>
                <a:ea typeface="Open Sans" pitchFamily="34" charset="-122"/>
                <a:cs typeface="Open Sans" pitchFamily="34" charset="-120"/>
              </a:rPr>
              <a:t> repositories and </a:t>
            </a:r>
            <a:r>
              <a:rPr lang="en-US" sz="1950" b="1" dirty="0">
                <a:solidFill>
                  <a:schemeClr val="accent2"/>
                </a:solidFill>
                <a:latin typeface="Open Sans" pitchFamily="34" charset="0"/>
                <a:ea typeface="Open Sans" pitchFamily="34" charset="-122"/>
                <a:cs typeface="Open Sans" pitchFamily="34" charset="-120"/>
              </a:rPr>
              <a:t>deploy apps </a:t>
            </a:r>
            <a:r>
              <a:rPr lang="en-US" sz="1950" dirty="0">
                <a:solidFill>
                  <a:srgbClr val="2B2E3C"/>
                </a:solidFill>
                <a:latin typeface="Open Sans" pitchFamily="34" charset="0"/>
                <a:ea typeface="Open Sans" pitchFamily="34" charset="-122"/>
                <a:cs typeface="Open Sans" pitchFamily="34" charset="-120"/>
              </a:rPr>
              <a:t>on hosting platforms like Hugging Face Spaces, Streamlit Community Cloud, Koyeb, and Render</a:t>
            </a:r>
            <a:endParaRPr lang="en-US" sz="1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92674"/>
            <a:ext cx="12085439"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Change was only at the margins for the past 40 years</a:t>
            </a:r>
            <a:endParaRPr lang="en-US" sz="3900" dirty="0"/>
          </a:p>
        </p:txBody>
      </p:sp>
      <p:pic>
        <p:nvPicPr>
          <p:cNvPr id="3" name="Image 0" descr="preencoded.png"/>
          <p:cNvPicPr>
            <a:picLocks noChangeAspect="1"/>
          </p:cNvPicPr>
          <p:nvPr/>
        </p:nvPicPr>
        <p:blipFill>
          <a:blip r:embed="rId3"/>
          <a:stretch>
            <a:fillRect/>
          </a:stretch>
        </p:blipFill>
        <p:spPr>
          <a:xfrm>
            <a:off x="793790" y="2533650"/>
            <a:ext cx="4168140" cy="2865596"/>
          </a:xfrm>
          <a:prstGeom prst="rect">
            <a:avLst/>
          </a:prstGeom>
        </p:spPr>
      </p:pic>
      <p:sp>
        <p:nvSpPr>
          <p:cNvPr id="4" name="Text 1"/>
          <p:cNvSpPr/>
          <p:nvPr/>
        </p:nvSpPr>
        <p:spPr>
          <a:xfrm>
            <a:off x="793790" y="5622488"/>
            <a:ext cx="4250293" cy="396954"/>
          </a:xfrm>
          <a:prstGeom prst="rect">
            <a:avLst/>
          </a:prstGeom>
          <a:noFill/>
          <a:ln/>
        </p:spPr>
        <p:txBody>
          <a:bodyPr wrap="non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VisiCalc for Apple II (1979)</a:t>
            </a:r>
            <a:endParaRPr lang="en-US" sz="1950" dirty="0"/>
          </a:p>
        </p:txBody>
      </p:sp>
      <p:pic>
        <p:nvPicPr>
          <p:cNvPr id="5" name="Image 1" descr="preencoded.png"/>
          <p:cNvPicPr>
            <a:picLocks noChangeAspect="1"/>
          </p:cNvPicPr>
          <p:nvPr/>
        </p:nvPicPr>
        <p:blipFill>
          <a:blip r:embed="rId4"/>
          <a:stretch>
            <a:fillRect/>
          </a:stretch>
        </p:blipFill>
        <p:spPr>
          <a:xfrm>
            <a:off x="5535811" y="2533650"/>
            <a:ext cx="3828931" cy="2871668"/>
          </a:xfrm>
          <a:prstGeom prst="rect">
            <a:avLst/>
          </a:prstGeom>
        </p:spPr>
      </p:pic>
      <p:sp>
        <p:nvSpPr>
          <p:cNvPr id="6" name="Text 2"/>
          <p:cNvSpPr/>
          <p:nvPr/>
        </p:nvSpPr>
        <p:spPr>
          <a:xfrm>
            <a:off x="5535811" y="5628561"/>
            <a:ext cx="3978354" cy="396954"/>
          </a:xfrm>
          <a:prstGeom prst="rect">
            <a:avLst/>
          </a:prstGeom>
          <a:noFill/>
          <a:ln/>
        </p:spPr>
        <p:txBody>
          <a:bodyPr wrap="non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Lotus 1-2-3 for IBM PC (1983)</a:t>
            </a:r>
            <a:endParaRPr lang="en-US" sz="1950" dirty="0"/>
          </a:p>
        </p:txBody>
      </p:sp>
      <p:pic>
        <p:nvPicPr>
          <p:cNvPr id="7" name="Image 2" descr="preencoded.png"/>
          <p:cNvPicPr>
            <a:picLocks noChangeAspect="1"/>
          </p:cNvPicPr>
          <p:nvPr/>
        </p:nvPicPr>
        <p:blipFill>
          <a:blip r:embed="rId5"/>
          <a:stretch>
            <a:fillRect/>
          </a:stretch>
        </p:blipFill>
        <p:spPr>
          <a:xfrm>
            <a:off x="10005893" y="2533650"/>
            <a:ext cx="3845838" cy="2884289"/>
          </a:xfrm>
          <a:prstGeom prst="rect">
            <a:avLst/>
          </a:prstGeom>
        </p:spPr>
      </p:pic>
      <p:sp>
        <p:nvSpPr>
          <p:cNvPr id="8" name="Text 3"/>
          <p:cNvSpPr/>
          <p:nvPr/>
        </p:nvSpPr>
        <p:spPr>
          <a:xfrm>
            <a:off x="10005893" y="5641181"/>
            <a:ext cx="3845838" cy="396954"/>
          </a:xfrm>
          <a:prstGeom prst="rect">
            <a:avLst/>
          </a:prstGeom>
          <a:noFill/>
          <a:ln/>
        </p:spPr>
        <p:txBody>
          <a:bodyPr wrap="non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Excel for Windows (1987)</a:t>
            </a:r>
            <a:endParaRPr lang="en-US" sz="1950" dirty="0"/>
          </a:p>
        </p:txBody>
      </p:sp>
      <p:sp>
        <p:nvSpPr>
          <p:cNvPr id="9" name="Text 4"/>
          <p:cNvSpPr/>
          <p:nvPr/>
        </p:nvSpPr>
        <p:spPr>
          <a:xfrm>
            <a:off x="793790" y="6439972"/>
            <a:ext cx="13042821" cy="396954"/>
          </a:xfrm>
          <a:prstGeom prst="rect">
            <a:avLst/>
          </a:prstGeom>
          <a:noFill/>
          <a:ln/>
        </p:spPr>
        <p:txBody>
          <a:bodyPr wrap="non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For 40 years, the fundamental tool of business analysis remained essentially the same.</a:t>
            </a:r>
            <a:endParaRPr lang="en-US" sz="19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2007" y="1619607"/>
            <a:ext cx="4990386" cy="4990386"/>
          </a:xfrm>
          <a:prstGeom prst="rect">
            <a:avLst/>
          </a:prstGeom>
        </p:spPr>
      </p:pic>
      <p:sp>
        <p:nvSpPr>
          <p:cNvPr id="4" name="Text 0"/>
          <p:cNvSpPr/>
          <p:nvPr/>
        </p:nvSpPr>
        <p:spPr>
          <a:xfrm>
            <a:off x="793790" y="2403158"/>
            <a:ext cx="6831330"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Claude Code in VS Code Demo</a:t>
            </a:r>
            <a:endParaRPr lang="en-US" sz="3900" dirty="0"/>
          </a:p>
        </p:txBody>
      </p:sp>
      <p:sp>
        <p:nvSpPr>
          <p:cNvPr id="5" name="Shape 1"/>
          <p:cNvSpPr/>
          <p:nvPr/>
        </p:nvSpPr>
        <p:spPr>
          <a:xfrm>
            <a:off x="793790" y="3320891"/>
            <a:ext cx="7556421" cy="1885355"/>
          </a:xfrm>
          <a:prstGeom prst="roundRect">
            <a:avLst>
              <a:gd name="adj" fmla="val 4421"/>
            </a:avLst>
          </a:prstGeom>
          <a:solidFill>
            <a:srgbClr val="F2EBE3"/>
          </a:solidFill>
          <a:ln/>
        </p:spPr>
        <p:txBody>
          <a:bodyPr/>
          <a:lstStyle/>
          <a:p>
            <a:endParaRPr lang="en-US"/>
          </a:p>
        </p:txBody>
      </p:sp>
      <p:sp>
        <p:nvSpPr>
          <p:cNvPr id="6" name="Shape 2"/>
          <p:cNvSpPr/>
          <p:nvPr/>
        </p:nvSpPr>
        <p:spPr>
          <a:xfrm>
            <a:off x="774026" y="4191748"/>
            <a:ext cx="7576185" cy="1885355"/>
          </a:xfrm>
          <a:prstGeom prst="roundRect">
            <a:avLst>
              <a:gd name="adj" fmla="val 1579"/>
            </a:avLst>
          </a:prstGeom>
          <a:solidFill>
            <a:srgbClr val="F2EBE3"/>
          </a:solidFill>
          <a:ln/>
        </p:spPr>
        <p:txBody>
          <a:bodyPr/>
          <a:lstStyle/>
          <a:p>
            <a:endParaRPr lang="en-US"/>
          </a:p>
        </p:txBody>
      </p:sp>
      <p:sp>
        <p:nvSpPr>
          <p:cNvPr id="7" name="Text 3"/>
          <p:cNvSpPr/>
          <p:nvPr/>
        </p:nvSpPr>
        <p:spPr>
          <a:xfrm>
            <a:off x="982266" y="3469719"/>
            <a:ext cx="7179469" cy="2526754"/>
          </a:xfrm>
          <a:prstGeom prst="rect">
            <a:avLst/>
          </a:prstGeom>
          <a:noFill/>
          <a:ln/>
        </p:spPr>
        <p:txBody>
          <a:bodyPr wrap="square" lIns="0" tIns="0" rIns="0" bIns="0" rtlCol="0" anchor="t"/>
          <a:lstStyle/>
          <a:p>
            <a:pPr marL="0" indent="0" algn="l">
              <a:lnSpc>
                <a:spcPts val="2500"/>
              </a:lnSpc>
              <a:buNone/>
            </a:pPr>
            <a:r>
              <a:rPr lang="en-US" sz="2000" dirty="0">
                <a:solidFill>
                  <a:srgbClr val="2B2E3C"/>
                </a:solidFill>
                <a:highlight>
                  <a:srgbClr val="F2EBE3"/>
                </a:highlight>
                <a:latin typeface="Consolas" pitchFamily="34" charset="0"/>
                <a:ea typeface="Consolas" pitchFamily="34" charset="-122"/>
                <a:cs typeface="Consolas" pitchFamily="34" charset="-120"/>
              </a:rPr>
              <a:t>Create a Jupyter notebook for mean-variance optimization. Prompt the user for the number of assets, their means, standard deviations, and correlations and risk-free rate. Only ask for the minimum number of correlations required to compute the correlation matrix. Assume short sales are allowed. Compute and display the tangency portfolio.</a:t>
            </a:r>
            <a:endParaRPr lang="en-US" sz="2000" dirty="0"/>
          </a:p>
        </p:txBody>
      </p:sp>
      <p:sp>
        <p:nvSpPr>
          <p:cNvPr id="8" name="Text 4"/>
          <p:cNvSpPr/>
          <p:nvPr/>
        </p:nvSpPr>
        <p:spPr>
          <a:xfrm>
            <a:off x="793790" y="5429488"/>
            <a:ext cx="7556421" cy="396954"/>
          </a:xfrm>
          <a:prstGeom prst="rect">
            <a:avLst/>
          </a:prstGeom>
          <a:noFill/>
          <a:ln/>
        </p:spPr>
        <p:txBody>
          <a:bodyPr wrap="none" lIns="0" tIns="0" rIns="0" bIns="0" rtlCol="0" anchor="t"/>
          <a:lstStyle/>
          <a:p>
            <a:pPr marL="0" indent="0" algn="l">
              <a:lnSpc>
                <a:spcPts val="3100"/>
              </a:lnSpc>
              <a:buNone/>
            </a:pPr>
            <a:endParaRPr lang="en-US" sz="19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96710"/>
            <a:ext cx="7142440"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Extending AI with MCP Servers</a:t>
            </a:r>
            <a:endParaRPr lang="en-US" sz="3900" dirty="0"/>
          </a:p>
        </p:txBody>
      </p:sp>
      <p:sp>
        <p:nvSpPr>
          <p:cNvPr id="4" name="Text 1"/>
          <p:cNvSpPr/>
          <p:nvPr/>
        </p:nvSpPr>
        <p:spPr>
          <a:xfrm>
            <a:off x="6280190" y="2214443"/>
            <a:ext cx="7556421"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Anthropic's Model Context Protocol (MCP) enables adding custom tools to chatbots.  I've added an MCP server to my Claude Code for the Rice database.</a:t>
            </a:r>
            <a:endParaRPr lang="en-US" sz="1950" dirty="0"/>
          </a:p>
        </p:txBody>
      </p:sp>
      <p:sp>
        <p:nvSpPr>
          <p:cNvPr id="5" name="Shape 2"/>
          <p:cNvSpPr/>
          <p:nvPr/>
        </p:nvSpPr>
        <p:spPr>
          <a:xfrm>
            <a:off x="6280190" y="3628549"/>
            <a:ext cx="7556421" cy="3304342"/>
          </a:xfrm>
          <a:prstGeom prst="roundRect">
            <a:avLst>
              <a:gd name="adj" fmla="val 2523"/>
            </a:avLst>
          </a:prstGeom>
          <a:solidFill>
            <a:srgbClr val="FAD3B8"/>
          </a:solidFill>
          <a:ln/>
        </p:spPr>
        <p:txBody>
          <a:bodyPr/>
          <a:lstStyle/>
          <a:p>
            <a:endParaRPr lang="en-US"/>
          </a:p>
        </p:txBody>
      </p:sp>
      <p:pic>
        <p:nvPicPr>
          <p:cNvPr id="6" name="Image 1" descr="preencoded.png"/>
          <p:cNvPicPr>
            <a:picLocks noChangeAspect="1"/>
          </p:cNvPicPr>
          <p:nvPr/>
        </p:nvPicPr>
        <p:blipFill>
          <a:blip r:embed="rId4"/>
          <a:stretch>
            <a:fillRect/>
          </a:stretch>
        </p:blipFill>
        <p:spPr>
          <a:xfrm>
            <a:off x="6478548" y="3948946"/>
            <a:ext cx="310039" cy="248007"/>
          </a:xfrm>
          <a:prstGeom prst="rect">
            <a:avLst/>
          </a:prstGeom>
        </p:spPr>
      </p:pic>
      <p:sp>
        <p:nvSpPr>
          <p:cNvPr id="7" name="Text 3"/>
          <p:cNvSpPr/>
          <p:nvPr/>
        </p:nvSpPr>
        <p:spPr>
          <a:xfrm>
            <a:off x="6986945" y="3876437"/>
            <a:ext cx="6651308" cy="2778681"/>
          </a:xfrm>
          <a:prstGeom prst="rect">
            <a:avLst/>
          </a:prstGeom>
          <a:noFill/>
          <a:ln/>
        </p:spPr>
        <p:txBody>
          <a:bodyPr wrap="square" lIns="0" tIns="0" rIns="0" bIns="0" rtlCol="0" anchor="t"/>
          <a:lstStyle/>
          <a:p>
            <a:pPr marL="0" indent="0" algn="l">
              <a:lnSpc>
                <a:spcPts val="3100"/>
              </a:lnSpc>
              <a:buNone/>
            </a:pPr>
            <a:r>
              <a:rPr lang="en-US" sz="1950" b="1" dirty="0">
                <a:solidFill>
                  <a:srgbClr val="000000"/>
                </a:solidFill>
                <a:latin typeface="Open Sans" pitchFamily="34" charset="0"/>
                <a:ea typeface="Open Sans" pitchFamily="34" charset="-122"/>
                <a:cs typeface="Open Sans" pitchFamily="34" charset="-120"/>
              </a:rPr>
              <a:t>Demo Query:</a:t>
            </a:r>
            <a:r>
              <a:rPr lang="en-US" sz="1950" dirty="0">
                <a:solidFill>
                  <a:srgbClr val="000000"/>
                </a:solidFill>
                <a:latin typeface="Open Sans" pitchFamily="34" charset="0"/>
                <a:ea typeface="Open Sans" pitchFamily="34" charset="-122"/>
                <a:cs typeface="Open Sans" pitchFamily="34" charset="-120"/>
              </a:rPr>
              <a:t> "Get TSLA's ROE by quarter on a trailing 4-quarters basis for Q1 2020 through Q3 2025 </a:t>
            </a:r>
            <a:r>
              <a:rPr lang="en-US" sz="1950" b="1" dirty="0">
                <a:solidFill>
                  <a:srgbClr val="1F7135"/>
                </a:solidFill>
                <a:latin typeface="Open Sans" pitchFamily="34" charset="0"/>
                <a:ea typeface="Open Sans" pitchFamily="34" charset="-122"/>
                <a:cs typeface="Open Sans" pitchFamily="34" charset="-120"/>
              </a:rPr>
              <a:t>from the Rice stock database.</a:t>
            </a:r>
            <a:r>
              <a:rPr lang="en-US" sz="1950" dirty="0">
                <a:solidFill>
                  <a:srgbClr val="000000"/>
                </a:solidFill>
                <a:latin typeface="Open Sans" pitchFamily="34" charset="0"/>
                <a:ea typeface="Open Sans" pitchFamily="34" charset="-122"/>
                <a:cs typeface="Open Sans" pitchFamily="34" charset="-120"/>
              </a:rPr>
              <a:t> Also, get TSLA's adjusted closing price starting Jan 1 2020. Filter to keep only end-of-quarter prices. Plot the ROE and filtered price series in the same figure, with ROE on the left y-axis and price on the right y-axis."</a:t>
            </a:r>
            <a:endParaRPr lang="en-US" sz="19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89" y="1567544"/>
            <a:ext cx="5538762" cy="5538762"/>
          </a:xfrm>
          <a:prstGeom prst="rect">
            <a:avLst/>
          </a:prstGeom>
        </p:spPr>
      </p:pic>
      <p:sp>
        <p:nvSpPr>
          <p:cNvPr id="3" name="Text 0"/>
          <p:cNvSpPr/>
          <p:nvPr/>
        </p:nvSpPr>
        <p:spPr>
          <a:xfrm>
            <a:off x="7052544" y="1922282"/>
            <a:ext cx="6784067" cy="1240155"/>
          </a:xfrm>
          <a:prstGeom prst="rect">
            <a:avLst/>
          </a:prstGeom>
          <a:noFill/>
          <a:ln/>
        </p:spPr>
        <p:txBody>
          <a:bodyPr wrap="squar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Some Additional Resources</a:t>
            </a:r>
            <a:endParaRPr lang="en-US" sz="3900" dirty="0"/>
          </a:p>
        </p:txBody>
      </p:sp>
      <p:sp>
        <p:nvSpPr>
          <p:cNvPr id="4" name="Text 1"/>
          <p:cNvSpPr/>
          <p:nvPr/>
        </p:nvSpPr>
        <p:spPr>
          <a:xfrm>
            <a:off x="7130298" y="3182872"/>
            <a:ext cx="6628557"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Scan the QR code to access </a:t>
            </a:r>
            <a:r>
              <a:rPr lang="en-US" sz="195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genai4finance.kerryback.com</a:t>
            </a:r>
            <a:endParaRPr lang="en-US" sz="1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5046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Now We're All Learning Together</a:t>
            </a:r>
            <a:endParaRPr lang="en-US" sz="3900" dirty="0"/>
          </a:p>
        </p:txBody>
      </p:sp>
      <p:sp>
        <p:nvSpPr>
          <p:cNvPr id="4" name="Text 1"/>
          <p:cNvSpPr/>
          <p:nvPr/>
        </p:nvSpPr>
        <p:spPr>
          <a:xfrm>
            <a:off x="6280190" y="4288274"/>
            <a:ext cx="7556421" cy="1190863"/>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AI has created an unprecedented situation: faculty, students, and industry professionals are all navigating the technological shift simultaneously.</a:t>
            </a:r>
            <a:endParaRPr lang="en-US" sz="1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75924"/>
            <a:ext cx="7558207"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Roadmap for Today's Discussion</a:t>
            </a:r>
            <a:endParaRPr lang="en-US" sz="3900" dirty="0"/>
          </a:p>
        </p:txBody>
      </p:sp>
      <p:sp>
        <p:nvSpPr>
          <p:cNvPr id="3" name="Text 1"/>
          <p:cNvSpPr/>
          <p:nvPr/>
        </p:nvSpPr>
        <p:spPr>
          <a:xfrm>
            <a:off x="793790" y="2692837"/>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01</a:t>
            </a:r>
            <a:endParaRPr lang="en-US" sz="1550" dirty="0"/>
          </a:p>
        </p:txBody>
      </p:sp>
      <p:sp>
        <p:nvSpPr>
          <p:cNvPr id="4" name="Shape 2"/>
          <p:cNvSpPr/>
          <p:nvPr/>
        </p:nvSpPr>
        <p:spPr>
          <a:xfrm>
            <a:off x="793790" y="3007162"/>
            <a:ext cx="6422231" cy="22860"/>
          </a:xfrm>
          <a:prstGeom prst="rect">
            <a:avLst/>
          </a:prstGeom>
          <a:solidFill>
            <a:srgbClr val="D2600F"/>
          </a:solidFill>
          <a:ln/>
        </p:spPr>
        <p:txBody>
          <a:bodyPr/>
          <a:lstStyle/>
          <a:p>
            <a:endParaRPr lang="en-US"/>
          </a:p>
        </p:txBody>
      </p:sp>
      <p:sp>
        <p:nvSpPr>
          <p:cNvPr id="5" name="Text 3"/>
          <p:cNvSpPr/>
          <p:nvPr/>
        </p:nvSpPr>
        <p:spPr>
          <a:xfrm>
            <a:off x="793790" y="3152061"/>
            <a:ext cx="3071336"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A Course on AI for Finance</a:t>
            </a:r>
            <a:endParaRPr lang="en-US" sz="1950" dirty="0"/>
          </a:p>
        </p:txBody>
      </p:sp>
      <p:sp>
        <p:nvSpPr>
          <p:cNvPr id="6" name="Text 4"/>
          <p:cNvSpPr/>
          <p:nvPr/>
        </p:nvSpPr>
        <p:spPr>
          <a:xfrm>
            <a:off x="793790" y="3581281"/>
            <a:ext cx="642223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Dedicated curriculum focused on AI applications in financial analysis</a:t>
            </a:r>
            <a:endParaRPr lang="en-US" sz="1950" dirty="0"/>
          </a:p>
        </p:txBody>
      </p:sp>
      <p:sp>
        <p:nvSpPr>
          <p:cNvPr id="7" name="Text 5"/>
          <p:cNvSpPr/>
          <p:nvPr/>
        </p:nvSpPr>
        <p:spPr>
          <a:xfrm>
            <a:off x="7414379" y="2692837"/>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02</a:t>
            </a:r>
            <a:endParaRPr lang="en-US" sz="1550" dirty="0"/>
          </a:p>
        </p:txBody>
      </p:sp>
      <p:sp>
        <p:nvSpPr>
          <p:cNvPr id="8" name="Shape 6"/>
          <p:cNvSpPr/>
          <p:nvPr/>
        </p:nvSpPr>
        <p:spPr>
          <a:xfrm>
            <a:off x="7414379" y="3007162"/>
            <a:ext cx="6422231" cy="22860"/>
          </a:xfrm>
          <a:prstGeom prst="rect">
            <a:avLst/>
          </a:prstGeom>
          <a:solidFill>
            <a:srgbClr val="D2600F"/>
          </a:solidFill>
          <a:ln/>
        </p:spPr>
        <p:txBody>
          <a:bodyPr/>
          <a:lstStyle/>
          <a:p>
            <a:endParaRPr lang="en-US"/>
          </a:p>
        </p:txBody>
      </p:sp>
      <p:sp>
        <p:nvSpPr>
          <p:cNvPr id="9" name="Text 7"/>
          <p:cNvSpPr/>
          <p:nvPr/>
        </p:nvSpPr>
        <p:spPr>
          <a:xfrm>
            <a:off x="7414379" y="3152061"/>
            <a:ext cx="3920728"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Previous Disruptive Technologies</a:t>
            </a:r>
            <a:endParaRPr lang="en-US" sz="1950" dirty="0"/>
          </a:p>
        </p:txBody>
      </p:sp>
      <p:sp>
        <p:nvSpPr>
          <p:cNvPr id="10" name="Text 8"/>
          <p:cNvSpPr/>
          <p:nvPr/>
        </p:nvSpPr>
        <p:spPr>
          <a:xfrm>
            <a:off x="7414379" y="3581281"/>
            <a:ext cx="642223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How education adapted to calculators and spreadsheets</a:t>
            </a:r>
            <a:endParaRPr lang="en-US" sz="1950" dirty="0"/>
          </a:p>
        </p:txBody>
      </p:sp>
      <p:sp>
        <p:nvSpPr>
          <p:cNvPr id="11" name="Text 9"/>
          <p:cNvSpPr/>
          <p:nvPr/>
        </p:nvSpPr>
        <p:spPr>
          <a:xfrm>
            <a:off x="793790" y="472237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03</a:t>
            </a:r>
            <a:endParaRPr lang="en-US" sz="1550" dirty="0"/>
          </a:p>
        </p:txBody>
      </p:sp>
      <p:sp>
        <p:nvSpPr>
          <p:cNvPr id="12" name="Shape 10"/>
          <p:cNvSpPr/>
          <p:nvPr/>
        </p:nvSpPr>
        <p:spPr>
          <a:xfrm>
            <a:off x="793790" y="5036701"/>
            <a:ext cx="6422231" cy="22860"/>
          </a:xfrm>
          <a:prstGeom prst="rect">
            <a:avLst/>
          </a:prstGeom>
          <a:solidFill>
            <a:srgbClr val="D2600F"/>
          </a:solidFill>
          <a:ln/>
        </p:spPr>
        <p:txBody>
          <a:bodyPr/>
          <a:lstStyle/>
          <a:p>
            <a:endParaRPr lang="en-US"/>
          </a:p>
        </p:txBody>
      </p:sp>
      <p:sp>
        <p:nvSpPr>
          <p:cNvPr id="13" name="Text 11"/>
          <p:cNvSpPr/>
          <p:nvPr/>
        </p:nvSpPr>
        <p:spPr>
          <a:xfrm>
            <a:off x="793790" y="5181600"/>
            <a:ext cx="3098840"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Updating Existing Courses</a:t>
            </a:r>
            <a:endParaRPr lang="en-US" sz="1950" dirty="0"/>
          </a:p>
        </p:txBody>
      </p:sp>
      <p:sp>
        <p:nvSpPr>
          <p:cNvPr id="14" name="Text 12"/>
          <p:cNvSpPr/>
          <p:nvPr/>
        </p:nvSpPr>
        <p:spPr>
          <a:xfrm>
            <a:off x="793790" y="5610820"/>
            <a:ext cx="642223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Integrating AI tools and concepts into traditional finance curriculum</a:t>
            </a:r>
            <a:endParaRPr lang="en-US" sz="1950" dirty="0"/>
          </a:p>
        </p:txBody>
      </p:sp>
      <p:sp>
        <p:nvSpPr>
          <p:cNvPr id="15" name="Text 13"/>
          <p:cNvSpPr/>
          <p:nvPr/>
        </p:nvSpPr>
        <p:spPr>
          <a:xfrm>
            <a:off x="7414379" y="472237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Bitter Light" pitchFamily="34" charset="0"/>
                <a:ea typeface="Bitter Light" pitchFamily="34" charset="-122"/>
                <a:cs typeface="Bitter Light" pitchFamily="34" charset="-120"/>
              </a:rPr>
              <a:t>04</a:t>
            </a:r>
            <a:endParaRPr lang="en-US" sz="1550" dirty="0"/>
          </a:p>
        </p:txBody>
      </p:sp>
      <p:sp>
        <p:nvSpPr>
          <p:cNvPr id="16" name="Shape 14"/>
          <p:cNvSpPr/>
          <p:nvPr/>
        </p:nvSpPr>
        <p:spPr>
          <a:xfrm>
            <a:off x="7414379" y="5036701"/>
            <a:ext cx="6422231" cy="22860"/>
          </a:xfrm>
          <a:prstGeom prst="rect">
            <a:avLst/>
          </a:prstGeom>
          <a:solidFill>
            <a:srgbClr val="D2600F"/>
          </a:solidFill>
          <a:ln/>
        </p:spPr>
        <p:txBody>
          <a:bodyPr/>
          <a:lstStyle/>
          <a:p>
            <a:endParaRPr lang="en-US"/>
          </a:p>
        </p:txBody>
      </p:sp>
      <p:sp>
        <p:nvSpPr>
          <p:cNvPr id="17" name="Text 15"/>
          <p:cNvSpPr/>
          <p:nvPr/>
        </p:nvSpPr>
        <p:spPr>
          <a:xfrm>
            <a:off x="7414379" y="5181600"/>
            <a:ext cx="3157895" cy="310158"/>
          </a:xfrm>
          <a:prstGeom prst="rect">
            <a:avLst/>
          </a:prstGeom>
          <a:noFill/>
          <a:ln/>
        </p:spPr>
        <p:txBody>
          <a:bodyPr wrap="none" lIns="0" tIns="0" rIns="0" bIns="0" rtlCol="0" anchor="t"/>
          <a:lstStyle/>
          <a:p>
            <a:pPr marL="0" indent="0" algn="l">
              <a:lnSpc>
                <a:spcPts val="2400"/>
              </a:lnSpc>
              <a:buNone/>
            </a:pPr>
            <a:r>
              <a:rPr lang="en-US" sz="1950" b="1" dirty="0">
                <a:solidFill>
                  <a:srgbClr val="2B2E3C"/>
                </a:solidFill>
                <a:latin typeface="Bitter Medium" pitchFamily="34" charset="0"/>
                <a:ea typeface="Bitter Medium" pitchFamily="34" charset="-122"/>
                <a:cs typeface="Bitter Medium" pitchFamily="34" charset="-120"/>
              </a:rPr>
              <a:t>Deep Dive into Claude Code</a:t>
            </a:r>
            <a:endParaRPr lang="en-US" sz="1950" dirty="0"/>
          </a:p>
        </p:txBody>
      </p:sp>
      <p:sp>
        <p:nvSpPr>
          <p:cNvPr id="18" name="Text 16"/>
          <p:cNvSpPr/>
          <p:nvPr/>
        </p:nvSpPr>
        <p:spPr>
          <a:xfrm>
            <a:off x="7414379" y="5610820"/>
            <a:ext cx="6422231" cy="793909"/>
          </a:xfrm>
          <a:prstGeom prst="rect">
            <a:avLst/>
          </a:prstGeom>
          <a:noFill/>
          <a:ln/>
        </p:spPr>
        <p:txBody>
          <a:bodyPr wrap="square" lIns="0" tIns="0" rIns="0" bIns="0" rtlCol="0" anchor="t"/>
          <a:lstStyle/>
          <a:p>
            <a:pPr marL="0" indent="0" algn="l">
              <a:lnSpc>
                <a:spcPts val="3100"/>
              </a:lnSpc>
              <a:buNone/>
            </a:pPr>
            <a:r>
              <a:rPr lang="en-US" sz="1950" dirty="0">
                <a:solidFill>
                  <a:srgbClr val="2B2E3C"/>
                </a:solidFill>
                <a:latin typeface="Open Sans" pitchFamily="34" charset="0"/>
                <a:ea typeface="Open Sans" pitchFamily="34" charset="-122"/>
                <a:cs typeface="Open Sans" pitchFamily="34" charset="-120"/>
              </a:rPr>
              <a:t>Exploration of advanced AI coding agent for financial analysis</a:t>
            </a:r>
            <a:endParaRPr lang="en-US" sz="1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924056"/>
            <a:ext cx="7556421" cy="1711642"/>
          </a:xfrm>
          <a:prstGeom prst="rect">
            <a:avLst/>
          </a:prstGeom>
          <a:noFill/>
          <a:ln/>
        </p:spPr>
        <p:txBody>
          <a:bodyPr wrap="square" lIns="0" tIns="0" rIns="0" bIns="0" rtlCol="0" anchor="t"/>
          <a:lstStyle/>
          <a:p>
            <a:pPr marL="0" indent="0" algn="l">
              <a:lnSpc>
                <a:spcPts val="6700"/>
              </a:lnSpc>
              <a:buNone/>
            </a:pPr>
            <a:r>
              <a:rPr lang="en-US" sz="5350" dirty="0">
                <a:solidFill>
                  <a:srgbClr val="2C3F42"/>
                </a:solidFill>
                <a:latin typeface="Bitter Medium" pitchFamily="34" charset="0"/>
                <a:ea typeface="Bitter Medium" pitchFamily="34" charset="-122"/>
                <a:cs typeface="Bitter Medium" pitchFamily="34" charset="-120"/>
              </a:rPr>
              <a:t>Course on AI for Finance</a:t>
            </a:r>
            <a:endParaRPr lang="en-US" sz="5350" dirty="0"/>
          </a:p>
        </p:txBody>
      </p:sp>
      <p:sp>
        <p:nvSpPr>
          <p:cNvPr id="4" name="Text 1"/>
          <p:cNvSpPr/>
          <p:nvPr/>
        </p:nvSpPr>
        <p:spPr>
          <a:xfrm>
            <a:off x="6280190" y="4933355"/>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80774"/>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Core Themes</a:t>
            </a:r>
            <a:endParaRPr lang="en-US" sz="3900" dirty="0"/>
          </a:p>
        </p:txBody>
      </p:sp>
      <p:sp>
        <p:nvSpPr>
          <p:cNvPr id="3" name="Text 1"/>
          <p:cNvSpPr/>
          <p:nvPr/>
        </p:nvSpPr>
        <p:spPr>
          <a:xfrm>
            <a:off x="793790" y="3477101"/>
            <a:ext cx="6279356" cy="396954"/>
          </a:xfrm>
          <a:prstGeom prst="rect">
            <a:avLst/>
          </a:prstGeom>
          <a:noFill/>
          <a:ln/>
        </p:spPr>
        <p:txBody>
          <a:bodyPr wrap="non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Chatting:</a:t>
            </a:r>
            <a:endParaRPr lang="en-US" sz="1950" dirty="0"/>
          </a:p>
        </p:txBody>
      </p:sp>
      <p:sp>
        <p:nvSpPr>
          <p:cNvPr id="4" name="Text 2"/>
          <p:cNvSpPr/>
          <p:nvPr/>
        </p:nvSpPr>
        <p:spPr>
          <a:xfrm>
            <a:off x="793790" y="4052649"/>
            <a:ext cx="6279356" cy="793909"/>
          </a:xfrm>
          <a:prstGeom prst="rect">
            <a:avLst/>
          </a:prstGeom>
          <a:noFill/>
          <a:ln/>
        </p:spPr>
        <p:txBody>
          <a:bodyPr wrap="square" lIns="0" tIns="0" rIns="0" bIns="0" rtlCol="0" anchor="t"/>
          <a:lstStyle/>
          <a:p>
            <a:pPr marL="342900" indent="-342900" algn="l">
              <a:lnSpc>
                <a:spcPts val="2500"/>
              </a:lnSpc>
              <a:buSzPct val="100000"/>
              <a:buChar char="•"/>
            </a:pPr>
            <a:r>
              <a:rPr lang="en-US" sz="2000" dirty="0">
                <a:solidFill>
                  <a:srgbClr val="2B2E3C"/>
                </a:solidFill>
                <a:latin typeface="Open Sans" pitchFamily="34" charset="0"/>
                <a:ea typeface="Open Sans" pitchFamily="34" charset="-122"/>
                <a:cs typeface="Open Sans" pitchFamily="34" charset="-120"/>
              </a:rPr>
              <a:t>Treat AI as a colleague: collaborate, evaluate, iterate</a:t>
            </a:r>
            <a:endParaRPr lang="en-US" sz="2000" dirty="0"/>
          </a:p>
        </p:txBody>
      </p:sp>
      <p:sp>
        <p:nvSpPr>
          <p:cNvPr id="5" name="Text 3"/>
          <p:cNvSpPr/>
          <p:nvPr/>
        </p:nvSpPr>
        <p:spPr>
          <a:xfrm>
            <a:off x="793790" y="4915972"/>
            <a:ext cx="6279356" cy="793909"/>
          </a:xfrm>
          <a:prstGeom prst="rect">
            <a:avLst/>
          </a:prstGeom>
          <a:noFill/>
          <a:ln/>
        </p:spPr>
        <p:txBody>
          <a:bodyPr wrap="square" lIns="0" tIns="0" rIns="0" bIns="0" rtlCol="0" anchor="t"/>
          <a:lstStyle/>
          <a:p>
            <a:pPr marL="342900" indent="-342900" algn="l">
              <a:lnSpc>
                <a:spcPts val="2500"/>
              </a:lnSpc>
              <a:buSzPct val="100000"/>
              <a:buChar char="•"/>
            </a:pPr>
            <a:r>
              <a:rPr lang="en-US" sz="2000" dirty="0">
                <a:solidFill>
                  <a:srgbClr val="2B2E3C"/>
                </a:solidFill>
                <a:latin typeface="Open Sans" pitchFamily="34" charset="0"/>
                <a:ea typeface="Open Sans" pitchFamily="34" charset="-122"/>
                <a:cs typeface="Open Sans" pitchFamily="34" charset="-120"/>
              </a:rPr>
              <a:t>Coding: LLMs are unreliable for arithmetic; coding is essential</a:t>
            </a:r>
            <a:endParaRPr lang="en-US" sz="2000" dirty="0"/>
          </a:p>
        </p:txBody>
      </p:sp>
      <p:sp>
        <p:nvSpPr>
          <p:cNvPr id="6" name="Text 4"/>
          <p:cNvSpPr/>
          <p:nvPr/>
        </p:nvSpPr>
        <p:spPr>
          <a:xfrm>
            <a:off x="7564874" y="3477101"/>
            <a:ext cx="6279356" cy="396954"/>
          </a:xfrm>
          <a:prstGeom prst="rect">
            <a:avLst/>
          </a:prstGeom>
          <a:noFill/>
          <a:ln/>
        </p:spPr>
        <p:txBody>
          <a:bodyPr wrap="none" lIns="0" tIns="0" rIns="0" bIns="0" rtlCol="0" anchor="t"/>
          <a:lstStyle/>
          <a:p>
            <a:pPr marL="0" indent="0" algn="l">
              <a:lnSpc>
                <a:spcPts val="3100"/>
              </a:lnSpc>
              <a:buNone/>
            </a:pPr>
            <a:r>
              <a:rPr lang="en-US" sz="1950" b="1" dirty="0">
                <a:solidFill>
                  <a:srgbClr val="2B2E3C"/>
                </a:solidFill>
                <a:latin typeface="Open Sans" pitchFamily="34" charset="0"/>
                <a:ea typeface="Open Sans" pitchFamily="34" charset="-122"/>
                <a:cs typeface="Open Sans" pitchFamily="34" charset="-120"/>
              </a:rPr>
              <a:t>Building</a:t>
            </a:r>
            <a:r>
              <a:rPr lang="en-US" sz="1950" dirty="0">
                <a:solidFill>
                  <a:srgbClr val="2B2E3C"/>
                </a:solidFill>
                <a:latin typeface="Open Sans" pitchFamily="34" charset="0"/>
                <a:ea typeface="Open Sans" pitchFamily="34" charset="-122"/>
                <a:cs typeface="Open Sans" pitchFamily="34" charset="-120"/>
              </a:rPr>
              <a:t>:</a:t>
            </a:r>
            <a:endParaRPr lang="en-US" sz="1950" dirty="0"/>
          </a:p>
        </p:txBody>
      </p:sp>
      <p:sp>
        <p:nvSpPr>
          <p:cNvPr id="7" name="Text 5"/>
          <p:cNvSpPr/>
          <p:nvPr/>
        </p:nvSpPr>
        <p:spPr>
          <a:xfrm>
            <a:off x="7564874" y="4052649"/>
            <a:ext cx="6279356" cy="3969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2B2E3C"/>
                </a:solidFill>
                <a:latin typeface="Open Sans" pitchFamily="34" charset="0"/>
                <a:ea typeface="Open Sans" pitchFamily="34" charset="-122"/>
                <a:cs typeface="Open Sans" pitchFamily="34" charset="-120"/>
              </a:rPr>
              <a:t>Apps: to reuse tested code</a:t>
            </a:r>
            <a:endParaRPr lang="en-US" sz="2000" dirty="0"/>
          </a:p>
        </p:txBody>
      </p:sp>
      <p:sp>
        <p:nvSpPr>
          <p:cNvPr id="8" name="Text 6"/>
          <p:cNvSpPr/>
          <p:nvPr/>
        </p:nvSpPr>
        <p:spPr>
          <a:xfrm>
            <a:off x="7564874" y="4519018"/>
            <a:ext cx="6279356" cy="712346"/>
          </a:xfrm>
          <a:prstGeom prst="rect">
            <a:avLst/>
          </a:prstGeom>
          <a:noFill/>
          <a:ln/>
        </p:spPr>
        <p:txBody>
          <a:bodyPr wrap="square" lIns="0" tIns="0" rIns="0" bIns="0" rtlCol="0" anchor="t"/>
          <a:lstStyle/>
          <a:p>
            <a:pPr marL="342900" indent="-342900" algn="l">
              <a:lnSpc>
                <a:spcPts val="2500"/>
              </a:lnSpc>
              <a:buSzPct val="100000"/>
              <a:buChar char="•"/>
            </a:pPr>
            <a:r>
              <a:rPr lang="en-US" sz="2000" dirty="0">
                <a:solidFill>
                  <a:srgbClr val="2B2E3C"/>
                </a:solidFill>
                <a:latin typeface="Open Sans" pitchFamily="34" charset="0"/>
                <a:ea typeface="Open Sans" pitchFamily="34" charset="-122"/>
                <a:cs typeface="Open Sans" pitchFamily="34" charset="-120"/>
              </a:rPr>
              <a:t>Custom chatbots: system prompts, RAG, or fine tuning</a:t>
            </a:r>
            <a:endParaRPr lang="en-US" sz="2000" dirty="0"/>
          </a:p>
        </p:txBody>
      </p:sp>
      <p:sp>
        <p:nvSpPr>
          <p:cNvPr id="9" name="Text 7"/>
          <p:cNvSpPr/>
          <p:nvPr/>
        </p:nvSpPr>
        <p:spPr>
          <a:xfrm>
            <a:off x="7564874" y="5231364"/>
            <a:ext cx="6279356" cy="547929"/>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2B2E3C"/>
                </a:solidFill>
                <a:latin typeface="Open Sans" pitchFamily="34" charset="0"/>
                <a:ea typeface="Open Sans" pitchFamily="34" charset="-122"/>
                <a:cs typeface="Open Sans" pitchFamily="34" charset="-120"/>
              </a:rPr>
              <a:t>Agents: chatbots with tools</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TotalTime>
  <Words>2738</Words>
  <Application>Microsoft Office PowerPoint</Application>
  <PresentationFormat>Custom</PresentationFormat>
  <Paragraphs>341</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Bitter Light</vt:lpstr>
      <vt:lpstr>Bitter Medium</vt:lpstr>
      <vt:lpstr>Arial</vt:lpstr>
      <vt:lpstr>Consolas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Kerry Back</cp:lastModifiedBy>
  <cp:revision>5</cp:revision>
  <dcterms:created xsi:type="dcterms:W3CDTF">2025-10-07T03:46:26Z</dcterms:created>
  <dcterms:modified xsi:type="dcterms:W3CDTF">2025-10-07T14:00:25Z</dcterms:modified>
</cp:coreProperties>
</file>